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1"/>
  </p:notesMasterIdLst>
  <p:sldIdLst>
    <p:sldId id="256" r:id="rId2"/>
    <p:sldId id="266" r:id="rId3"/>
    <p:sldId id="270" r:id="rId4"/>
    <p:sldId id="271" r:id="rId5"/>
    <p:sldId id="274" r:id="rId6"/>
    <p:sldId id="272" r:id="rId7"/>
    <p:sldId id="273" r:id="rId8"/>
    <p:sldId id="257" r:id="rId9"/>
    <p:sldId id="268" r:id="rId10"/>
    <p:sldId id="269" r:id="rId11"/>
    <p:sldId id="258" r:id="rId12"/>
    <p:sldId id="259" r:id="rId13"/>
    <p:sldId id="260" r:id="rId14"/>
    <p:sldId id="261" r:id="rId15"/>
    <p:sldId id="262" r:id="rId16"/>
    <p:sldId id="264" r:id="rId17"/>
    <p:sldId id="265" r:id="rId18"/>
    <p:sldId id="267" r:id="rId19"/>
    <p:sldId id="26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C5AC"/>
    <a:srgbClr val="E89A6E"/>
    <a:srgbClr val="59B0B9"/>
    <a:srgbClr val="5B6973"/>
    <a:srgbClr val="98C723"/>
    <a:srgbClr val="EA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49" autoAdjust="0"/>
    <p:restoredTop sz="94676" autoAdjust="0"/>
  </p:normalViewPr>
  <p:slideViewPr>
    <p:cSldViewPr>
      <p:cViewPr varScale="1">
        <p:scale>
          <a:sx n="83" d="100"/>
          <a:sy n="83" d="100"/>
        </p:scale>
        <p:origin x="-139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268AD-868A-4A7D-9A78-7A9176F4F27B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84D471-AFCA-454D-ADE4-EDFCC0343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163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Parsing</a:t>
            </a:r>
            <a:r>
              <a:rPr lang="en-US" baseline="0" dirty="0" smtClean="0"/>
              <a:t> overhead negligible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4D471-AFCA-454D-ADE4-EDFCC0343C5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283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Curse of </a:t>
            </a:r>
            <a:r>
              <a:rPr lang="en-US" dirty="0" err="1" smtClean="0"/>
              <a:t>denormalization</a:t>
            </a:r>
            <a:r>
              <a:rPr lang="en-US" smtClean="0"/>
              <a:t>!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4D471-AFCA-454D-ADE4-EDFCC0343C5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439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three is what some XML parsers call “lazy parsing”.</a:t>
            </a:r>
            <a:r>
              <a:rPr lang="en-US" baseline="0" dirty="0" smtClean="0"/>
              <a:t> At least 3 pointers per node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4D471-AFCA-454D-ADE4-EDFCC0343C5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9777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JSON already has</a:t>
            </a:r>
            <a:r>
              <a:rPr lang="en-US" baseline="0" dirty="0" smtClean="0"/>
              <a:t> a nice nested parentheses structure, we can exploit 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4D471-AFCA-454D-ADE4-EDFCC0343C5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3490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BP and POS have constant</a:t>
            </a:r>
            <a:r>
              <a:rPr lang="en-US" baseline="0" dirty="0" smtClean="0"/>
              <a:t> time operations</a:t>
            </a:r>
            <a:r>
              <a:rPr lang="en-US" baseline="0" dirty="0" smtClean="0"/>
              <a:t>!</a:t>
            </a:r>
          </a:p>
          <a:p>
            <a:endParaRPr lang="en-US" baseline="0" dirty="0" smtClean="0"/>
          </a:p>
          <a:p>
            <a:r>
              <a:rPr lang="en-US" baseline="0" dirty="0" smtClean="0"/>
              <a:t>Navigational operations: i-</a:t>
            </a:r>
            <a:r>
              <a:rPr lang="en-US" baseline="0" dirty="0" err="1" smtClean="0"/>
              <a:t>th</a:t>
            </a:r>
            <a:r>
              <a:rPr lang="en-US" baseline="0" dirty="0" smtClean="0"/>
              <a:t> child, binary 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84D471-AFCA-454D-ADE4-EDFCC0343C5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758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9389-2656-4118-A956-BA8954EF5263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DD1A3-D2FE-4930-934C-AEFAA0D1F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36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9389-2656-4118-A956-BA8954EF5263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DD1A3-D2FE-4930-934C-AEFAA0D1F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95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9389-2656-4118-A956-BA8954EF5263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DD1A3-D2FE-4930-934C-AEFAA0D1F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681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9389-2656-4118-A956-BA8954EF5263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DD1A3-D2FE-4930-934C-AEFAA0D1F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674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9389-2656-4118-A956-BA8954EF5263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DD1A3-D2FE-4930-934C-AEFAA0D1F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57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9389-2656-4118-A956-BA8954EF5263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DD1A3-D2FE-4930-934C-AEFAA0D1F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389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9389-2656-4118-A956-BA8954EF5263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DD1A3-D2FE-4930-934C-AEFAA0D1F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542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9389-2656-4118-A956-BA8954EF5263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DD1A3-D2FE-4930-934C-AEFAA0D1F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018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9389-2656-4118-A956-BA8954EF5263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DD1A3-D2FE-4930-934C-AEFAA0D1F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366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9389-2656-4118-A956-BA8954EF5263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DD1A3-D2FE-4930-934C-AEFAA0D1F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378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9389-2656-4118-A956-BA8954EF5263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DD1A3-D2FE-4930-934C-AEFAA0D1F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517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D9389-2656-4118-A956-BA8954EF5263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DD1A3-D2FE-4930-934C-AEFAA0D1F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016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effectLst>
                  <a:outerShdw blurRad="1651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Semi-Indexing Semi-Structured Data</a:t>
            </a:r>
            <a:br>
              <a:rPr lang="en-US" sz="4000" dirty="0" smtClean="0">
                <a:effectLst>
                  <a:outerShdw blurRad="1651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2400" dirty="0" smtClean="0">
                <a:effectLst>
                  <a:outerShdw blurRad="1651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(in tiny space)</a:t>
            </a:r>
            <a:endParaRPr lang="en-US" sz="3600" dirty="0">
              <a:effectLst>
                <a:outerShdw blurRad="1651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Giuseppe </a:t>
            </a:r>
            <a:r>
              <a:rPr lang="en-US" b="1" dirty="0" err="1" smtClean="0"/>
              <a:t>Ottaviano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Roberto </a:t>
            </a:r>
            <a:r>
              <a:rPr lang="en-US" dirty="0" err="1" smtClean="0"/>
              <a:t>Grossi</a:t>
            </a:r>
            <a:endParaRPr lang="en-US" dirty="0" smtClean="0"/>
          </a:p>
          <a:p>
            <a:r>
              <a:rPr lang="en-US" sz="2400" dirty="0" smtClean="0"/>
              <a:t>(</a:t>
            </a:r>
            <a:r>
              <a:rPr lang="en-US" sz="2400" dirty="0" err="1" smtClean="0"/>
              <a:t>Università</a:t>
            </a:r>
            <a:r>
              <a:rPr lang="en-US" sz="2400" dirty="0" smtClean="0"/>
              <a:t> di Pisa)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117929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66800" y="1600200"/>
            <a:ext cx="2819400" cy="4267200"/>
          </a:xfrm>
          <a:prstGeom prst="rect">
            <a:avLst/>
          </a:prstGeom>
          <a:pattFill prst="ltHorz">
            <a:fgClr>
              <a:srgbClr val="F2C5AC"/>
            </a:fgClr>
            <a:bgClr>
              <a:schemeClr val="accent5"/>
            </a:bgClr>
          </a:patt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n>
                  <a:solidFill>
                    <a:schemeClr val="tx1">
                      <a:alpha val="75000"/>
                    </a:schemeClr>
                  </a:solidFill>
                </a:ln>
              </a:rPr>
              <a:t>JSON/XML/…</a:t>
            </a:r>
            <a:endParaRPr lang="en-US" sz="3600" b="1" dirty="0">
              <a:ln>
                <a:solidFill>
                  <a:schemeClr val="tx1">
                    <a:alpha val="75000"/>
                  </a:schemeClr>
                </a:solidFill>
              </a:ln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Our proposal: semi-index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4114800" y="1600200"/>
            <a:ext cx="2819400" cy="6858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Semi-index</a:t>
            </a:r>
            <a:endParaRPr lang="en-US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114800" y="3011031"/>
            <a:ext cx="4495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Data is left unchanged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A structural index is created </a:t>
            </a:r>
            <a:r>
              <a:rPr lang="en-US" sz="2800" b="1" dirty="0" smtClean="0"/>
              <a:t>on a different file</a:t>
            </a:r>
            <a:endParaRPr lang="en-US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Existing consumer can just ignore it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Small overhead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94343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JSON recap</a:t>
            </a: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bright="-5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24000"/>
            <a:ext cx="7467600" cy="222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9600" y="4177605"/>
            <a:ext cx="7924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a = 1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b.l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[1] = null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B.v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= true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019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Standard parsing</a:t>
            </a:r>
            <a:endParaRPr lang="en-US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576102"/>
            <a:ext cx="8077200" cy="561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438400"/>
            <a:ext cx="8070182" cy="3382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 flipV="1">
            <a:off x="533400" y="1576102"/>
            <a:ext cx="8153400" cy="63369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598141" y="5953780"/>
            <a:ext cx="59477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/>
              <a:t>Deserialized</a:t>
            </a:r>
            <a:r>
              <a:rPr lang="en-US" sz="2800" b="1" dirty="0" smtClean="0"/>
              <a:t> tree memory &gt;&gt; JSON size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967802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tre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141274"/>
            <a:ext cx="8690601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js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330784"/>
            <a:ext cx="8741229" cy="460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BP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914400"/>
            <a:ext cx="4269099" cy="394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O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58" y="4423983"/>
            <a:ext cx="8501742" cy="1275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semi-index arrow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687" y="1262758"/>
            <a:ext cx="7696200" cy="867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152400" y="152400"/>
            <a:ext cx="8610600" cy="2514600"/>
            <a:chOff x="152400" y="152400"/>
            <a:chExt cx="8610600" cy="2514600"/>
          </a:xfrm>
        </p:grpSpPr>
        <p:sp>
          <p:nvSpPr>
            <p:cNvPr id="4" name="Rectangle 3"/>
            <p:cNvSpPr/>
            <p:nvPr/>
          </p:nvSpPr>
          <p:spPr>
            <a:xfrm>
              <a:off x="152400" y="762000"/>
              <a:ext cx="8610600" cy="1905000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52400" y="152400"/>
              <a:ext cx="184775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Semi-Index</a:t>
              </a:r>
              <a:endParaRPr lang="en-US" sz="2800" b="1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381000" y="3886200"/>
            <a:ext cx="8305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Tree structure: Balanced Parentheses (BP)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Positions: Elias-</a:t>
            </a:r>
            <a:r>
              <a:rPr lang="en-US" sz="2800" dirty="0" err="1" smtClean="0"/>
              <a:t>Fano</a:t>
            </a:r>
            <a:r>
              <a:rPr lang="en-US" sz="2800" dirty="0" smtClean="0"/>
              <a:t> sequence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Total space (in bits):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Applicable to JSON, XML, …</a:t>
            </a:r>
            <a:endParaRPr lang="en-US" sz="2800" dirty="0"/>
          </a:p>
        </p:txBody>
      </p:sp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4021" y="5257800"/>
            <a:ext cx="3235958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2448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4.44444E-6 L -0.00017 -0.13889 " pathEditMode="relative" rAng="0" ptsTypes="AA">
                                      <p:cBhvr>
                                        <p:cTn id="11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" dur="indefinite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1" dur="indefinite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96296E-6 L -0.00173 -0.33796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16898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JSON-specific semi-index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2209799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POS:</a:t>
            </a:r>
            <a:r>
              <a:rPr lang="en-US" dirty="0" smtClean="0"/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dirty="0"/>
              <a:t> </a:t>
            </a:r>
            <a:r>
              <a:rPr lang="en-US" dirty="0" smtClean="0"/>
              <a:t>for “structural chars”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{}[],:</a:t>
            </a:r>
            <a:r>
              <a:rPr lang="en-US" b="1" dirty="0" smtClean="0"/>
              <a:t> </a:t>
            </a:r>
            <a:r>
              <a:rPr lang="en-US" dirty="0" smtClean="0"/>
              <a:t>and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0</a:t>
            </a:r>
            <a:r>
              <a:rPr lang="en-US" dirty="0" smtClean="0"/>
              <a:t> otherwise</a:t>
            </a:r>
            <a:endParaRPr lang="en-US" b="1" dirty="0" smtClean="0"/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BP</a:t>
            </a:r>
            <a:r>
              <a:rPr lang="en-US" dirty="0" smtClean="0"/>
              <a:t> : pair of parentheses for each structural char</a:t>
            </a:r>
          </a:p>
          <a:p>
            <a:pPr lvl="1"/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((</a:t>
            </a:r>
            <a:r>
              <a:rPr lang="en-US" dirty="0" smtClean="0"/>
              <a:t> for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{</a:t>
            </a:r>
            <a:r>
              <a:rPr lang="en-US" dirty="0" smtClean="0"/>
              <a:t> and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</a:t>
            </a:r>
          </a:p>
          <a:p>
            <a:pPr lvl="1"/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))</a:t>
            </a:r>
            <a:r>
              <a:rPr lang="en-US" dirty="0" smtClean="0"/>
              <a:t> </a:t>
            </a:r>
            <a:r>
              <a:rPr lang="en-US" dirty="0"/>
              <a:t>for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}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]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)(</a:t>
            </a:r>
            <a:r>
              <a:rPr lang="en-US" dirty="0" smtClean="0"/>
              <a:t> </a:t>
            </a:r>
            <a:r>
              <a:rPr lang="en-US" dirty="0"/>
              <a:t>for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dirty="0"/>
          </a:p>
        </p:txBody>
      </p:sp>
      <p:pic>
        <p:nvPicPr>
          <p:cNvPr id="5" name="js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132" y="4069998"/>
            <a:ext cx="8077200" cy="561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76200" y="4147716"/>
            <a:ext cx="8937702" cy="841147"/>
            <a:chOff x="76200" y="4344918"/>
            <a:chExt cx="8937702" cy="841147"/>
          </a:xfrm>
        </p:grpSpPr>
        <p:pic>
          <p:nvPicPr>
            <p:cNvPr id="4099" name="json+pos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" y="4344918"/>
              <a:ext cx="8251902" cy="76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>
              <a:off x="76200" y="472440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b="1" dirty="0" smtClean="0">
                  <a:latin typeface="Courier New" pitchFamily="49" charset="0"/>
                  <a:cs typeface="Courier New" pitchFamily="49" charset="0"/>
                </a:rPr>
                <a:t>POS</a:t>
              </a:r>
              <a:endParaRPr lang="en-US" sz="20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28600" y="4908198"/>
            <a:ext cx="8671932" cy="1160287"/>
            <a:chOff x="228600" y="5105400"/>
            <a:chExt cx="8671932" cy="1160287"/>
          </a:xfrm>
        </p:grpSpPr>
        <p:pic>
          <p:nvPicPr>
            <p:cNvPr id="4100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200" y="5105400"/>
              <a:ext cx="8062332" cy="11602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228600" y="5804022"/>
              <a:ext cx="609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b="1" dirty="0" smtClean="0">
                  <a:latin typeface="Courier New" pitchFamily="49" charset="0"/>
                  <a:cs typeface="Courier New" pitchFamily="49" charset="0"/>
                </a:rPr>
                <a:t>BP</a:t>
              </a:r>
              <a:endParaRPr lang="en-US" sz="20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17" name="Spans"/>
          <p:cNvGrpSpPr/>
          <p:nvPr/>
        </p:nvGrpSpPr>
        <p:grpSpPr>
          <a:xfrm>
            <a:off x="990600" y="3886200"/>
            <a:ext cx="7696200" cy="2342675"/>
            <a:chOff x="990600" y="4083402"/>
            <a:chExt cx="7696200" cy="2342675"/>
          </a:xfrm>
        </p:grpSpPr>
        <p:sp>
          <p:nvSpPr>
            <p:cNvPr id="8" name="Rectangle 7"/>
            <p:cNvSpPr/>
            <p:nvPr/>
          </p:nvSpPr>
          <p:spPr>
            <a:xfrm>
              <a:off x="990600" y="4344918"/>
              <a:ext cx="609600" cy="380241"/>
            </a:xfrm>
            <a:prstGeom prst="rect">
              <a:avLst/>
            </a:prstGeom>
            <a:solidFill>
              <a:schemeClr val="accent4">
                <a:alpha val="30196"/>
              </a:schemeClr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5791200"/>
              <a:ext cx="533400" cy="368178"/>
            </a:xfrm>
            <a:prstGeom prst="rect">
              <a:avLst/>
            </a:prstGeom>
            <a:solidFill>
              <a:schemeClr val="accent4">
                <a:alpha val="30196"/>
              </a:schemeClr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543800" y="4344918"/>
              <a:ext cx="990600" cy="380241"/>
            </a:xfrm>
            <a:prstGeom prst="rect">
              <a:avLst/>
            </a:prstGeom>
            <a:solidFill>
              <a:srgbClr val="5B6973">
                <a:alpha val="30196"/>
              </a:srgb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477000" y="5791200"/>
              <a:ext cx="533400" cy="368178"/>
            </a:xfrm>
            <a:prstGeom prst="rect">
              <a:avLst/>
            </a:prstGeom>
            <a:solidFill>
              <a:srgbClr val="5B6973">
                <a:alpha val="30196"/>
              </a:srgb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495800" y="4344918"/>
              <a:ext cx="1905000" cy="379482"/>
            </a:xfrm>
            <a:prstGeom prst="rect">
              <a:avLst/>
            </a:prstGeom>
            <a:solidFill>
              <a:srgbClr val="98C723">
                <a:alpha val="30196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087368" y="5791200"/>
              <a:ext cx="1600200" cy="368178"/>
            </a:xfrm>
            <a:prstGeom prst="rect">
              <a:avLst/>
            </a:prstGeom>
            <a:solidFill>
              <a:srgbClr val="98C723">
                <a:alpha val="30196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ight Brace 14"/>
            <p:cNvSpPr/>
            <p:nvPr/>
          </p:nvSpPr>
          <p:spPr>
            <a:xfrm rot="16200000">
              <a:off x="5927901" y="1508301"/>
              <a:ext cx="183798" cy="5334000"/>
            </a:xfrm>
            <a:prstGeom prst="rightBrace">
              <a:avLst>
                <a:gd name="adj1" fmla="val 162530"/>
                <a:gd name="adj2" fmla="val 50000"/>
              </a:avLst>
            </a:prstGeom>
            <a:noFill/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ight Brace 18"/>
            <p:cNvSpPr/>
            <p:nvPr/>
          </p:nvSpPr>
          <p:spPr>
            <a:xfrm rot="16200000" flipH="1">
              <a:off x="5334000" y="4216277"/>
              <a:ext cx="228600" cy="4191000"/>
            </a:xfrm>
            <a:prstGeom prst="rightBrace">
              <a:avLst>
                <a:gd name="adj1" fmla="val 174371"/>
                <a:gd name="adj2" fmla="val 50000"/>
              </a:avLst>
            </a:prstGeom>
            <a:noFill/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54618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S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172135"/>
            <a:ext cx="8077200" cy="1943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utline"/>
          <p:cNvSpPr/>
          <p:nvPr/>
        </p:nvSpPr>
        <p:spPr>
          <a:xfrm>
            <a:off x="533400" y="2172135"/>
            <a:ext cx="8077200" cy="457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{"/>
          <p:cNvSpPr/>
          <p:nvPr/>
        </p:nvSpPr>
        <p:spPr>
          <a:xfrm>
            <a:off x="533400" y="2172135"/>
            <a:ext cx="304800" cy="457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"/>
          <p:cNvSpPr/>
          <p:nvPr/>
        </p:nvSpPr>
        <p:spPr>
          <a:xfrm>
            <a:off x="794656" y="2172135"/>
            <a:ext cx="576943" cy="457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371599" y="2172135"/>
            <a:ext cx="762001" cy="457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b"/>
          <p:cNvSpPr/>
          <p:nvPr/>
        </p:nvSpPr>
        <p:spPr>
          <a:xfrm>
            <a:off x="2133600" y="2172135"/>
            <a:ext cx="762000" cy="457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895600" y="2172135"/>
            <a:ext cx="381000" cy="457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{ 2"/>
          <p:cNvSpPr/>
          <p:nvPr/>
        </p:nvSpPr>
        <p:spPr>
          <a:xfrm>
            <a:off x="3238500" y="2172135"/>
            <a:ext cx="190500" cy="457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"/>
          <p:cNvSpPr/>
          <p:nvPr/>
        </p:nvSpPr>
        <p:spPr>
          <a:xfrm>
            <a:off x="3429000" y="2172135"/>
            <a:ext cx="609600" cy="457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ull"/>
          <p:cNvSpPr/>
          <p:nvPr/>
        </p:nvSpPr>
        <p:spPr>
          <a:xfrm>
            <a:off x="5029200" y="2172135"/>
            <a:ext cx="914400" cy="457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943600" y="2172135"/>
            <a:ext cx="2666999" cy="457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lon"/>
          <p:cNvSpPr/>
          <p:nvPr/>
        </p:nvSpPr>
        <p:spPr>
          <a:xfrm>
            <a:off x="4038600" y="2172135"/>
            <a:ext cx="304800" cy="457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["/>
          <p:cNvSpPr/>
          <p:nvPr/>
        </p:nvSpPr>
        <p:spPr>
          <a:xfrm>
            <a:off x="4343400" y="2172135"/>
            <a:ext cx="228600" cy="457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1"/>
          <p:cNvSpPr/>
          <p:nvPr/>
        </p:nvSpPr>
        <p:spPr>
          <a:xfrm>
            <a:off x="4572000" y="2172135"/>
            <a:ext cx="457200" cy="457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white mask"/>
          <p:cNvSpPr/>
          <p:nvPr/>
        </p:nvSpPr>
        <p:spPr>
          <a:xfrm>
            <a:off x="533400" y="2629335"/>
            <a:ext cx="8077200" cy="1486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838200" y="4077135"/>
            <a:ext cx="0" cy="266265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990600" y="4077034"/>
            <a:ext cx="0" cy="266265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2057400" y="4077032"/>
            <a:ext cx="0" cy="266265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2590800" y="4077135"/>
            <a:ext cx="0" cy="266265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2971800" y="4077135"/>
            <a:ext cx="0" cy="266265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3124200" y="4077135"/>
            <a:ext cx="0" cy="266265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3657600" y="4077135"/>
            <a:ext cx="0" cy="266265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4038600" y="4077135"/>
            <a:ext cx="0" cy="266265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4724400" y="4077135"/>
            <a:ext cx="0" cy="266265"/>
          </a:xfrm>
          <a:prstGeom prst="straightConnector1">
            <a:avLst/>
          </a:prstGeom>
          <a:ln w="3810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57200" y="77218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Query  </a:t>
            </a:r>
            <a:r>
              <a:rPr lang="en-US" sz="2800" b="1" dirty="0" err="1" smtClean="0">
                <a:latin typeface="Courier New" pitchFamily="49" charset="0"/>
                <a:cs typeface="Courier New" pitchFamily="49" charset="0"/>
              </a:rPr>
              <a:t>b.l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[1]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3400" y="4837093"/>
            <a:ext cx="80771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Semi-index is small: can be loaded in memory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Skipped values can be arbitrarily large: save I/O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Support all navigational operations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40817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4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7" grpId="0" animBg="1"/>
      <p:bldP spid="7" grpId="1" animBg="1"/>
      <p:bldP spid="8" grpId="0" animBg="1"/>
      <p:bldP spid="9" grpId="0" animBg="1"/>
      <p:bldP spid="9" grpId="1" animBg="1"/>
      <p:bldP spid="10" grpId="0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5" grpId="0" animBg="1"/>
      <p:bldP spid="17" grpId="0" animBg="1"/>
      <p:bldP spid="18" grpId="0" animBg="1"/>
      <p:bldP spid="18" grpId="1" animBg="1"/>
      <p:bldP spid="19" grpId="0" animBg="1"/>
      <p:bldP spid="16" grpId="0" animBg="1"/>
      <p:bldP spid="3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Performance (Wikipedia)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Task</a:t>
            </a:r>
          </a:p>
          <a:p>
            <a:pPr lvl="1"/>
            <a:r>
              <a:rPr lang="en-US" dirty="0"/>
              <a:t>Wikipedia </a:t>
            </a:r>
            <a:r>
              <a:rPr lang="en-US" dirty="0" smtClean="0"/>
              <a:t>dataset (many long strings)</a:t>
            </a:r>
          </a:p>
          <a:p>
            <a:pPr lvl="1"/>
            <a:r>
              <a:rPr lang="en-US" dirty="0" smtClean="0"/>
              <a:t>Extract </a:t>
            </a:r>
            <a:r>
              <a:rPr lang="en-US" dirty="0"/>
              <a:t>4 fields from each </a:t>
            </a:r>
            <a:r>
              <a:rPr lang="en-US" dirty="0" smtClean="0"/>
              <a:t>document</a:t>
            </a:r>
            <a:endParaRPr lang="en-US" b="1" dirty="0" smtClean="0"/>
          </a:p>
          <a:p>
            <a:r>
              <a:rPr lang="en-US" dirty="0" smtClean="0"/>
              <a:t>Standard parsing</a:t>
            </a:r>
          </a:p>
          <a:p>
            <a:pPr lvl="1"/>
            <a:r>
              <a:rPr lang="en-US" dirty="0" smtClean="0"/>
              <a:t>Extraction: </a:t>
            </a:r>
            <a:r>
              <a:rPr lang="en-US" b="1" dirty="0" smtClean="0"/>
              <a:t>53.5</a:t>
            </a:r>
            <a:r>
              <a:rPr lang="en-US" dirty="0" smtClean="0"/>
              <a:t> seconds</a:t>
            </a:r>
          </a:p>
          <a:p>
            <a:r>
              <a:rPr lang="en-US" dirty="0" smtClean="0"/>
              <a:t>BSON</a:t>
            </a:r>
          </a:p>
          <a:p>
            <a:pPr lvl="1"/>
            <a:r>
              <a:rPr lang="en-US" dirty="0" smtClean="0"/>
              <a:t>Conversion: </a:t>
            </a:r>
            <a:r>
              <a:rPr lang="en-US" b="1" dirty="0" smtClean="0"/>
              <a:t>155.8 </a:t>
            </a:r>
            <a:r>
              <a:rPr lang="en-US" dirty="0" smtClean="0"/>
              <a:t>(only once)</a:t>
            </a:r>
          </a:p>
          <a:p>
            <a:pPr lvl="1"/>
            <a:r>
              <a:rPr lang="en-US" dirty="0" smtClean="0"/>
              <a:t>Extraction</a:t>
            </a:r>
            <a:r>
              <a:rPr lang="en-US" dirty="0"/>
              <a:t>: </a:t>
            </a:r>
            <a:r>
              <a:rPr lang="en-US" b="1" dirty="0" smtClean="0"/>
              <a:t>50.3</a:t>
            </a:r>
            <a:r>
              <a:rPr lang="en-US" dirty="0" smtClean="0"/>
              <a:t> seconds</a:t>
            </a:r>
          </a:p>
          <a:p>
            <a:r>
              <a:rPr lang="en-US" dirty="0" smtClean="0"/>
              <a:t>Semi-index</a:t>
            </a:r>
          </a:p>
          <a:p>
            <a:pPr lvl="1"/>
            <a:r>
              <a:rPr lang="en-US" dirty="0" smtClean="0"/>
              <a:t>Construction: </a:t>
            </a:r>
            <a:r>
              <a:rPr lang="en-US" b="1" dirty="0" smtClean="0"/>
              <a:t>31.9</a:t>
            </a:r>
            <a:r>
              <a:rPr lang="en-US" dirty="0"/>
              <a:t> </a:t>
            </a:r>
            <a:r>
              <a:rPr lang="en-US" dirty="0" smtClean="0"/>
              <a:t>seconds (only once)</a:t>
            </a:r>
          </a:p>
          <a:p>
            <a:pPr lvl="1"/>
            <a:r>
              <a:rPr lang="en-US" dirty="0" smtClean="0"/>
              <a:t>Extraction</a:t>
            </a:r>
            <a:r>
              <a:rPr lang="en-US" dirty="0"/>
              <a:t>: </a:t>
            </a:r>
            <a:r>
              <a:rPr lang="en-US" b="1" dirty="0" smtClean="0"/>
              <a:t>10.6</a:t>
            </a:r>
            <a:r>
              <a:rPr lang="en-US" dirty="0" smtClean="0"/>
              <a:t> seconds</a:t>
            </a:r>
          </a:p>
          <a:p>
            <a:pPr lvl="1"/>
            <a:r>
              <a:rPr lang="en-US" dirty="0" smtClean="0"/>
              <a:t>Extraction (compressed): </a:t>
            </a:r>
            <a:r>
              <a:rPr lang="en-US" b="1" dirty="0" smtClean="0"/>
              <a:t>4.7</a:t>
            </a:r>
            <a:r>
              <a:rPr lang="en-US" dirty="0" smtClean="0"/>
              <a:t> seconds</a:t>
            </a:r>
          </a:p>
          <a:p>
            <a:pPr lvl="1"/>
            <a:r>
              <a:rPr lang="en-US" dirty="0" smtClean="0"/>
              <a:t>Semi-index space overhead: </a:t>
            </a:r>
            <a:r>
              <a:rPr lang="en-US" b="1" dirty="0" smtClean="0"/>
              <a:t>~0.4%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58245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Performance (</a:t>
            </a:r>
            <a:r>
              <a:rPr lang="en-US" b="1" dirty="0" err="1" smtClean="0"/>
              <a:t>XMark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Task</a:t>
            </a:r>
          </a:p>
          <a:p>
            <a:pPr lvl="1"/>
            <a:r>
              <a:rPr lang="en-US" dirty="0" err="1" smtClean="0"/>
              <a:t>XMark</a:t>
            </a:r>
            <a:r>
              <a:rPr lang="en-US" dirty="0" smtClean="0"/>
              <a:t> dataset (high node density)</a:t>
            </a:r>
          </a:p>
          <a:p>
            <a:pPr lvl="1"/>
            <a:r>
              <a:rPr lang="en-US" dirty="0" smtClean="0"/>
              <a:t>Extract </a:t>
            </a:r>
            <a:r>
              <a:rPr lang="en-US" dirty="0"/>
              <a:t>4 fields from each </a:t>
            </a:r>
            <a:r>
              <a:rPr lang="en-US" dirty="0" smtClean="0"/>
              <a:t>document</a:t>
            </a:r>
            <a:endParaRPr lang="en-US" b="1" dirty="0" smtClean="0"/>
          </a:p>
          <a:p>
            <a:r>
              <a:rPr lang="en-US" dirty="0" smtClean="0"/>
              <a:t>Standard parsing</a:t>
            </a:r>
          </a:p>
          <a:p>
            <a:pPr lvl="1"/>
            <a:r>
              <a:rPr lang="en-US" dirty="0" smtClean="0"/>
              <a:t>Extraction: </a:t>
            </a:r>
            <a:r>
              <a:rPr lang="en-US" b="1" dirty="0" smtClean="0"/>
              <a:t>154.5</a:t>
            </a:r>
            <a:r>
              <a:rPr lang="en-US" dirty="0" smtClean="0"/>
              <a:t> seconds</a:t>
            </a:r>
          </a:p>
          <a:p>
            <a:r>
              <a:rPr lang="en-US" dirty="0" smtClean="0"/>
              <a:t>BSON</a:t>
            </a:r>
          </a:p>
          <a:p>
            <a:pPr lvl="1"/>
            <a:r>
              <a:rPr lang="en-US" dirty="0" smtClean="0"/>
              <a:t>Conversion: </a:t>
            </a:r>
            <a:r>
              <a:rPr lang="en-US" b="1" dirty="0" smtClean="0"/>
              <a:t>246.9</a:t>
            </a:r>
            <a:r>
              <a:rPr lang="en-US" dirty="0" smtClean="0"/>
              <a:t> (only once)</a:t>
            </a:r>
          </a:p>
          <a:p>
            <a:pPr lvl="1"/>
            <a:r>
              <a:rPr lang="en-US" dirty="0" smtClean="0"/>
              <a:t>Extraction</a:t>
            </a:r>
            <a:r>
              <a:rPr lang="en-US" dirty="0"/>
              <a:t>: </a:t>
            </a:r>
            <a:r>
              <a:rPr lang="en-US" b="1" dirty="0" smtClean="0"/>
              <a:t>28.3</a:t>
            </a:r>
            <a:r>
              <a:rPr lang="en-US" dirty="0" smtClean="0"/>
              <a:t> seconds</a:t>
            </a:r>
          </a:p>
          <a:p>
            <a:r>
              <a:rPr lang="en-US" dirty="0" smtClean="0"/>
              <a:t>Semi-index</a:t>
            </a:r>
          </a:p>
          <a:p>
            <a:pPr lvl="1"/>
            <a:r>
              <a:rPr lang="en-US" dirty="0" smtClean="0"/>
              <a:t>Construction: </a:t>
            </a:r>
            <a:r>
              <a:rPr lang="en-US" b="1" dirty="0" smtClean="0"/>
              <a:t>38.9</a:t>
            </a:r>
            <a:r>
              <a:rPr lang="en-US" dirty="0" smtClean="0"/>
              <a:t> seconds (only once)</a:t>
            </a:r>
          </a:p>
          <a:p>
            <a:pPr lvl="1"/>
            <a:r>
              <a:rPr lang="en-US" dirty="0" smtClean="0"/>
              <a:t>Extraction</a:t>
            </a:r>
            <a:r>
              <a:rPr lang="en-US" dirty="0"/>
              <a:t>: </a:t>
            </a:r>
            <a:r>
              <a:rPr lang="en-US" b="1" dirty="0" smtClean="0"/>
              <a:t>40.2</a:t>
            </a:r>
            <a:r>
              <a:rPr lang="en-US" dirty="0" smtClean="0"/>
              <a:t> seconds</a:t>
            </a:r>
          </a:p>
          <a:p>
            <a:pPr lvl="1"/>
            <a:r>
              <a:rPr lang="en-US" dirty="0" smtClean="0"/>
              <a:t>Extraction (compressed): </a:t>
            </a:r>
            <a:r>
              <a:rPr lang="en-US" b="1" dirty="0" smtClean="0"/>
              <a:t>15.9</a:t>
            </a:r>
            <a:r>
              <a:rPr lang="en-US" dirty="0" smtClean="0"/>
              <a:t> seconds</a:t>
            </a:r>
          </a:p>
          <a:p>
            <a:pPr lvl="1"/>
            <a:r>
              <a:rPr lang="en-US" dirty="0" smtClean="0"/>
              <a:t>Semi-index space overhead: </a:t>
            </a:r>
            <a:r>
              <a:rPr lang="en-US" b="1" dirty="0" smtClean="0"/>
              <a:t>~10%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55625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Other applications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1"/>
            <a:ext cx="8229600" cy="3886200"/>
          </a:xfrm>
        </p:spPr>
        <p:txBody>
          <a:bodyPr/>
          <a:lstStyle/>
          <a:p>
            <a:r>
              <a:rPr lang="en-US" dirty="0" smtClean="0"/>
              <a:t>Alternative to lazy parsing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Parsing in memory-constrained devices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18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02362"/>
          </a:xfrm>
        </p:spPr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5400" dirty="0">
                <a:effectLst>
                  <a:outerShdw blurRad="1651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Thanks for your attention</a:t>
            </a:r>
            <a:r>
              <a:rPr lang="en-US" sz="5400" dirty="0">
                <a:effectLst>
                  <a:outerShdw blurRad="1651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!</a:t>
            </a:r>
            <a:br>
              <a:rPr lang="en-US" sz="5400" dirty="0">
                <a:effectLst>
                  <a:outerShdw blurRad="1651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4800" dirty="0">
                <a:effectLst>
                  <a:outerShdw blurRad="1651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en-US" sz="4800" dirty="0">
                <a:effectLst>
                  <a:outerShdw blurRad="1651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sz="3600" dirty="0" smtClean="0"/>
              <a:t>Questions?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142161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5486400" cy="5791200"/>
          </a:xfrm>
        </p:spPr>
        <p:txBody>
          <a:bodyPr>
            <a:normAutofit fontScale="70000" lnSpcReduction="20000"/>
          </a:bodyPr>
          <a:lstStyle/>
          <a:p>
            <a:pPr marL="0" indent="0">
              <a:spcAft>
                <a:spcPts val="1000"/>
              </a:spcAft>
              <a:buNone/>
            </a:pP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{"timestamp": "2006-04-03 21:31:35", "user": "1578922", "query": "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londn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news"}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{"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timestamp": "2006-04-08 14:09:27", "user": "18214495", "query": "craigslist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"}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{"timestamp": "2006-04-17 22:31:50", "user": "13113868", "query": "</a:t>
            </a:r>
            <a:r>
              <a:rPr lang="en-US" sz="2200" dirty="0" err="1">
                <a:latin typeface="Courier New" pitchFamily="49" charset="0"/>
                <a:cs typeface="Courier New" pitchFamily="49" charset="0"/>
              </a:rPr>
              <a:t>facebook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"}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{"timestamp": "2006-04-18 23:15:55", "user": "4993974", "query": "music sites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"}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{"timestamp": "2006-04-26 22:09:39", "user": "2073646", "query": "</a:t>
            </a:r>
            <a:r>
              <a:rPr lang="en-US" sz="2200" dirty="0" err="1">
                <a:latin typeface="Courier New" pitchFamily="49" charset="0"/>
                <a:cs typeface="Courier New" pitchFamily="49" charset="0"/>
              </a:rPr>
              <a:t>ny</a:t>
            </a:r>
            <a:r>
              <a:rPr lang="en-US" sz="2200" dirty="0">
                <a:latin typeface="Courier New" pitchFamily="49" charset="0"/>
                <a:cs typeface="Courier New" pitchFamily="49" charset="0"/>
              </a:rPr>
              <a:t> lottery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"}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{"timestamp": "2006-04-27 22:47:36", "user": "1871400", "query": "fancy clothes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"}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{"timestamp": "2006-05-08 22:29:11", "user": "16466870", "query": "deviant art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"}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{"timestamp": "2006-05-15 11:13:36", "user": "583879", "query": "24 hour fitness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"}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{"timestamp": "2006-05-19 22:35:56", "user": "884408", "query": "dictionary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"}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{"timestamp": "2006-05-27 23:45:49", "user": "7169518", "query": "free online games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"}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... ...</a:t>
            </a:r>
            <a:endParaRPr lang="en-US" sz="22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Down Arrow 4"/>
          <p:cNvSpPr/>
          <p:nvPr/>
        </p:nvSpPr>
        <p:spPr>
          <a:xfrm>
            <a:off x="5486400" y="609600"/>
            <a:ext cx="1295400" cy="6172200"/>
          </a:xfrm>
          <a:prstGeom prst="down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Map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6629400" y="756077"/>
            <a:ext cx="2400300" cy="533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4"/>
              </a:spcBef>
              <a:spcAft>
                <a:spcPts val="1000"/>
              </a:spcAft>
            </a:pPr>
            <a:r>
              <a:rPr lang="en-US" sz="1400" dirty="0">
                <a:latin typeface="Courier New" pitchFamily="49" charset="0"/>
                <a:cs typeface="Courier New" pitchFamily="49" charset="0"/>
              </a:rPr>
              <a:t>2006-04-03 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21:31:35</a:t>
            </a:r>
            <a:br>
              <a:rPr lang="en-US" sz="1400" dirty="0" smtClean="0">
                <a:latin typeface="Courier New" pitchFamily="49" charset="0"/>
                <a:cs typeface="Courier New" pitchFamily="49" charset="0"/>
              </a:rPr>
            </a:b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24"/>
              </a:spcBef>
              <a:spcAft>
                <a:spcPts val="1000"/>
              </a:spcAft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2006-04-08 14:09:27</a:t>
            </a:r>
            <a:br>
              <a:rPr lang="en-US" sz="1400" dirty="0" smtClean="0">
                <a:latin typeface="Courier New" pitchFamily="49" charset="0"/>
                <a:cs typeface="Courier New" pitchFamily="49" charset="0"/>
              </a:rPr>
            </a:br>
            <a:endParaRPr lang="en-US" sz="1400" dirty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24"/>
              </a:spcBef>
              <a:spcAft>
                <a:spcPts val="1000"/>
              </a:spcAft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2006-04-17 22:31:50</a:t>
            </a:r>
            <a:br>
              <a:rPr lang="en-US" sz="1400" dirty="0" smtClean="0">
                <a:latin typeface="Courier New" pitchFamily="49" charset="0"/>
                <a:cs typeface="Courier New" pitchFamily="49" charset="0"/>
              </a:rPr>
            </a:b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24"/>
              </a:spcBef>
              <a:spcAft>
                <a:spcPts val="1000"/>
              </a:spcAft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2006-04-18 23:15:55</a:t>
            </a:r>
            <a:br>
              <a:rPr lang="en-US" sz="1400" dirty="0" smtClean="0">
                <a:latin typeface="Courier New" pitchFamily="49" charset="0"/>
                <a:cs typeface="Courier New" pitchFamily="49" charset="0"/>
              </a:rPr>
            </a:b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24"/>
              </a:spcBef>
              <a:spcAft>
                <a:spcPts val="1000"/>
              </a:spcAft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2006-04-26 22:09:39</a:t>
            </a:r>
            <a:br>
              <a:rPr lang="en-US" sz="1400" dirty="0" smtClean="0">
                <a:latin typeface="Courier New" pitchFamily="49" charset="0"/>
                <a:cs typeface="Courier New" pitchFamily="49" charset="0"/>
              </a:rPr>
            </a:b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24"/>
              </a:spcBef>
              <a:spcAft>
                <a:spcPts val="1000"/>
              </a:spcAft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2006-04-27 22:47:36</a:t>
            </a:r>
            <a:br>
              <a:rPr lang="en-US" sz="1400" dirty="0" smtClean="0">
                <a:latin typeface="Courier New" pitchFamily="49" charset="0"/>
                <a:cs typeface="Courier New" pitchFamily="49" charset="0"/>
              </a:rPr>
            </a:b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24"/>
              </a:spcBef>
              <a:spcAft>
                <a:spcPts val="1000"/>
              </a:spcAft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2006-05-08 22:29:11</a:t>
            </a:r>
            <a:br>
              <a:rPr lang="en-US" sz="1400" dirty="0" smtClean="0">
                <a:latin typeface="Courier New" pitchFamily="49" charset="0"/>
                <a:cs typeface="Courier New" pitchFamily="49" charset="0"/>
              </a:rPr>
            </a:b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24"/>
              </a:spcBef>
              <a:spcAft>
                <a:spcPts val="1000"/>
              </a:spcAft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2006-05-15 11:13:36</a:t>
            </a:r>
            <a:br>
              <a:rPr lang="en-US" sz="1400" dirty="0" smtClean="0">
                <a:latin typeface="Courier New" pitchFamily="49" charset="0"/>
                <a:cs typeface="Courier New" pitchFamily="49" charset="0"/>
              </a:rPr>
            </a:b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24"/>
              </a:spcBef>
              <a:spcAft>
                <a:spcPts val="1000"/>
              </a:spcAft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2006-05-19 22:35:56</a:t>
            </a:r>
            <a:br>
              <a:rPr lang="en-US" sz="1400" dirty="0" smtClean="0">
                <a:latin typeface="Courier New" pitchFamily="49" charset="0"/>
                <a:cs typeface="Courier New" pitchFamily="49" charset="0"/>
              </a:rPr>
            </a:br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24"/>
              </a:spcBef>
              <a:spcAft>
                <a:spcPts val="1000"/>
              </a:spcAft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2006-05-27 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23:45:49</a:t>
            </a:r>
          </a:p>
        </p:txBody>
      </p:sp>
    </p:spTree>
    <p:extLst>
      <p:ext uri="{BB962C8B-B14F-4D97-AF65-F5344CB8AC3E}">
        <p14:creationId xmlns:p14="http://schemas.microsoft.com/office/powerpoint/2010/main" val="344303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457200"/>
            <a:ext cx="8686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{"timestamp": "2006-04-03 21:31:35", "user": "1578922", "query": 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londn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news"}</a:t>
            </a:r>
          </a:p>
        </p:txBody>
      </p:sp>
    </p:spTree>
    <p:extLst>
      <p:ext uri="{BB962C8B-B14F-4D97-AF65-F5344CB8AC3E}">
        <p14:creationId xmlns:p14="http://schemas.microsoft.com/office/powerpoint/2010/main" val="603827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457200"/>
            <a:ext cx="8686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{"timestamp": "2006-04-03 21:31:35", "user": "1578922", "spelled": 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london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news", "query": 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londn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news"}</a:t>
            </a:r>
          </a:p>
        </p:txBody>
      </p:sp>
    </p:spTree>
    <p:extLst>
      <p:ext uri="{BB962C8B-B14F-4D97-AF65-F5344CB8AC3E}">
        <p14:creationId xmlns:p14="http://schemas.microsoft.com/office/powerpoint/2010/main" val="3811153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457200"/>
            <a:ext cx="8686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{"spelled": 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london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news", "timestamp": "2006-04-03 21:31:35", "results": [{"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": "http://www.bbc.co.uk/london/"}, {"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": "http://www.thisislondon.co.uk/standard/"}, {"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": "http://www.telegraph.co.uk/"}, {"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": "http://en.wikipedia.org/wiki/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List_of_newspapers_in_London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"}, {"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": "http://www.abyznewslinks.com/ukinglo.htm"}, {"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": "http://www.thetimes.co.uk/tto/news/"}, {"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": "http://www.thesun.co.uk/sol/homepage/"}, {"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": "http://www.world-newspapers.com/london.html"}, {"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": "http://www.thelondonnews.net/"}, {"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": "http://www.guardian.co.uk/uk/2011/aug/08/london-riots-spread-second-night"}], "user": "1578922", "query": "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londn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news"}</a:t>
            </a:r>
          </a:p>
        </p:txBody>
      </p:sp>
    </p:spTree>
    <p:extLst>
      <p:ext uri="{BB962C8B-B14F-4D97-AF65-F5344CB8AC3E}">
        <p14:creationId xmlns:p14="http://schemas.microsoft.com/office/powerpoint/2010/main" val="712529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457200"/>
            <a:ext cx="8686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n-US" sz="1600" dirty="0">
                <a:latin typeface="Courier New" pitchFamily="49" charset="0"/>
                <a:cs typeface="Courier New" pitchFamily="49" charset="0"/>
              </a:rPr>
              <a:t>{"timestamp": "2006-04-03 21:31:35", "results": [{"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": "http://www.bbc.co.uk/london/", "title": "BBC News - London"}, {"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": "http://www.thisislondon.co.uk/standard/", "title": "London News | London Evening Standard - London's newspaper"}, {"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": "http://www.telegraph.co.uk/", "title": "Telegraph.co.uk - Telegraph online, Daily Telegraph and Sunday ..."}, {"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": "http://en.wikipedia.org/wiki/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List_of_newspapers_in_London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", "title": "List of newspapers in London - Wikipedia, the free encyclopedia"}, {"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": "http://www.abyznewslinks.com/ukinglo.htm", "title": "London Newspapers - London Newspaper &amp; News Media Guide"}, {"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": "http://www.thetimes.co.uk/tto/news/", "title": "The Times | UK News, World News and Opinion"}, {"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": "http://www.thesun.co.uk/sol/homepage/", "title": "The Sun | The Best for News, Sport, Showbiz, Celebrities | The Sun"}, {"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": "http://www.world-newspapers.com/london.html", "title": "London Newspapers"}, {"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": "http://www.thelondonnews.net/", "title": "London Calling | News Headlines from The London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News.Net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"}, {"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": "http://www.guardian.co.uk/uk/2011/aug/08/london-riots-spread-second-night", "title": "London riots spread south of Thames | UK news | guardian.co.uk"}], "user": "1578922", "spelled": "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london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news", "query": "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londn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news"}</a:t>
            </a:r>
          </a:p>
        </p:txBody>
      </p:sp>
    </p:spTree>
    <p:extLst>
      <p:ext uri="{BB962C8B-B14F-4D97-AF65-F5344CB8AC3E}">
        <p14:creationId xmlns:p14="http://schemas.microsoft.com/office/powerpoint/2010/main" val="3067160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457200"/>
            <a:ext cx="86868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n-US" sz="1500" dirty="0">
                <a:latin typeface="Courier New" pitchFamily="49" charset="0"/>
                <a:cs typeface="Courier New" pitchFamily="49" charset="0"/>
              </a:rPr>
              <a:t>{"spelled": "</a:t>
            </a:r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london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 news", "timestamp": "2006-04-03 21:31:35", "results": [{"</a:t>
            </a:r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": "http://www.bbc.co.uk/london/", "title": "BBC News - London"}, {"</a:t>
            </a:r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": "http://www.thisislondon.co.uk/standard/", "title": "London News | London Evening Standard - London's newspaper"}, {"</a:t>
            </a:r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": "http://www.telegraph.co.uk/", "title": "Telegraph.co.uk - Telegraph online, Daily Telegraph and Sunday ..."}, {"</a:t>
            </a:r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": "http://en.wikipedia.org/wiki/</a:t>
            </a:r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List_of_newspapers_in_London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", "title": "List of newspapers in London - Wikipedia, the free encyclopedia"}, {"</a:t>
            </a:r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": "http://www.abyznewslinks.com/ukinglo.htm", "title": "London Newspapers - London Newspaper &amp; News Media Guide"}, {"</a:t>
            </a:r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": "http://www.thetimes.co.uk/tto/news/", "title": "The Times | UK News, World News and Opinion"}, {"</a:t>
            </a:r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": "http://www.thesun.co.uk/sol/homepage/", "title": "The Sun | The Best for News, Sport, Showbiz, Celebrities | The Sun"}, {"</a:t>
            </a:r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": "http://www.world-newspapers.com/london.html", "title": "London Newspapers"}, {"</a:t>
            </a:r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": "http://www.thelondonnews.net/", "title": "London Calling | News Headlines from The London </a:t>
            </a:r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News.Net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"}, {"</a:t>
            </a:r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": "http://www.guardian.co.uk/uk/2011/aug/08/london-riots-spread-second-night", "title": "London riots spread south of Thames | UK news | guardian.co.uk"}], "related": ["London Sun Newspaper", "London Times Newspaper", "London England Newspapers", "Guardian Newspaper London", "London Daily Mirror", "London Daily News", "London Paper", "London Herald"], "user": "1578922", "query": "</a:t>
            </a:r>
            <a:r>
              <a:rPr lang="en-US" sz="1500" dirty="0" err="1">
                <a:latin typeface="Courier New" pitchFamily="49" charset="0"/>
                <a:cs typeface="Courier New" pitchFamily="49" charset="0"/>
              </a:rPr>
              <a:t>londn</a:t>
            </a:r>
            <a:r>
              <a:rPr lang="en-US" sz="1500" dirty="0">
                <a:latin typeface="Courier New" pitchFamily="49" charset="0"/>
                <a:cs typeface="Courier New" pitchFamily="49" charset="0"/>
              </a:rPr>
              <a:t> news"}</a:t>
            </a:r>
          </a:p>
        </p:txBody>
      </p:sp>
      <p:sp>
        <p:nvSpPr>
          <p:cNvPr id="2" name="Rectangle 1"/>
          <p:cNvSpPr/>
          <p:nvPr/>
        </p:nvSpPr>
        <p:spPr>
          <a:xfrm>
            <a:off x="4648200" y="5257800"/>
            <a:ext cx="1371600" cy="304800"/>
          </a:xfrm>
          <a:prstGeom prst="rect">
            <a:avLst/>
          </a:prstGeom>
          <a:solidFill>
            <a:srgbClr val="59B0B9">
              <a:alpha val="30196"/>
            </a:srgb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02115" y="5877580"/>
            <a:ext cx="76036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Loading/Parsing overhead not negligible anymore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352280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Scenario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9163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Large collections of </a:t>
            </a:r>
            <a:r>
              <a:rPr lang="en-US" sz="4000" dirty="0" smtClean="0"/>
              <a:t>records</a:t>
            </a:r>
            <a:endParaRPr lang="en-US" sz="4000" dirty="0" smtClean="0"/>
          </a:p>
          <a:p>
            <a:r>
              <a:rPr lang="en-US" sz="4000" dirty="0" smtClean="0"/>
              <a:t>Semi-structured </a:t>
            </a:r>
            <a:r>
              <a:rPr lang="en-US" sz="4000" b="1" dirty="0" smtClean="0"/>
              <a:t>textual</a:t>
            </a:r>
            <a:r>
              <a:rPr lang="en-US" sz="4000" dirty="0" smtClean="0"/>
              <a:t> format</a:t>
            </a:r>
          </a:p>
          <a:p>
            <a:pPr lvl="1"/>
            <a:r>
              <a:rPr lang="en-US" sz="3600" dirty="0" smtClean="0"/>
              <a:t>JSON, XML, …</a:t>
            </a:r>
          </a:p>
          <a:p>
            <a:r>
              <a:rPr lang="en-US" sz="4000" dirty="0" err="1" smtClean="0"/>
              <a:t>MapReduce</a:t>
            </a:r>
            <a:r>
              <a:rPr lang="en-US" sz="4000" dirty="0" smtClean="0"/>
              <a:t>-like processing</a:t>
            </a:r>
          </a:p>
          <a:p>
            <a:pPr marL="457200" lvl="1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93353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66800" y="1600200"/>
            <a:ext cx="2819400" cy="4267200"/>
          </a:xfrm>
          <a:prstGeom prst="rect">
            <a:avLst/>
          </a:prstGeom>
          <a:pattFill prst="ltHorz">
            <a:fgClr>
              <a:srgbClr val="F2C5AC"/>
            </a:fgClr>
            <a:bgClr>
              <a:schemeClr val="accent5"/>
            </a:bgClr>
          </a:patt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n>
                  <a:solidFill>
                    <a:schemeClr val="tx1">
                      <a:alpha val="75000"/>
                    </a:schemeClr>
                  </a:solidFill>
                </a:ln>
              </a:rPr>
              <a:t>JSON/XML/…</a:t>
            </a:r>
            <a:endParaRPr lang="en-US" sz="3600" b="1" dirty="0">
              <a:ln>
                <a:solidFill>
                  <a:schemeClr val="tx1">
                    <a:alpha val="75000"/>
                  </a:schemeClr>
                </a:solidFill>
              </a:ln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Switch to binary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5486400" y="1600200"/>
            <a:ext cx="2819400" cy="4267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Binary</a:t>
            </a:r>
            <a:br>
              <a:rPr lang="en-US" sz="3600" b="1" dirty="0" smtClean="0"/>
            </a:br>
            <a:r>
              <a:rPr lang="en-US" sz="3600" b="1" dirty="0" smtClean="0"/>
              <a:t>format</a:t>
            </a:r>
            <a:endParaRPr lang="en-US" sz="3600" b="1" dirty="0"/>
          </a:p>
        </p:txBody>
      </p:sp>
      <p:sp>
        <p:nvSpPr>
          <p:cNvPr id="6" name="Right Arrow 5"/>
          <p:cNvSpPr/>
          <p:nvPr/>
        </p:nvSpPr>
        <p:spPr>
          <a:xfrm>
            <a:off x="4038600" y="3048000"/>
            <a:ext cx="1295400" cy="1371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762000" y="1295400"/>
            <a:ext cx="3276600" cy="48768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04800" y="6167735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Need architecture change, lose benefits of textual formats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934703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8F8F8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8F8F8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B2B2B2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5" grpId="0" animBg="1"/>
      <p:bldP spid="6" grpId="0" animBg="1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3361</TotalTime>
  <Words>1263</Words>
  <Application>Microsoft Office PowerPoint</Application>
  <PresentationFormat>On-screen Show (4:3)</PresentationFormat>
  <Paragraphs>114</Paragraphs>
  <Slides>19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Semi-Indexing Semi-Structured Data (in tiny space)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Scenario</vt:lpstr>
      <vt:lpstr>Switch to binary</vt:lpstr>
      <vt:lpstr>Our proposal: semi-index</vt:lpstr>
      <vt:lpstr>JSON recap</vt:lpstr>
      <vt:lpstr>Standard parsing</vt:lpstr>
      <vt:lpstr>PowerPoint Presentation</vt:lpstr>
      <vt:lpstr>JSON-specific semi-index</vt:lpstr>
      <vt:lpstr>PowerPoint Presentation</vt:lpstr>
      <vt:lpstr>Performance (Wikipedia)</vt:lpstr>
      <vt:lpstr>Performance (XMark)</vt:lpstr>
      <vt:lpstr>Other applications</vt:lpstr>
      <vt:lpstr> Thanks for your attention!  Questions?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Giuseppe Ottaviano</dc:creator>
  <cp:lastModifiedBy>Giuseppe Ottaviano</cp:lastModifiedBy>
  <cp:revision>81</cp:revision>
  <dcterms:created xsi:type="dcterms:W3CDTF">2011-10-22T16:02:27Z</dcterms:created>
  <dcterms:modified xsi:type="dcterms:W3CDTF">2011-10-25T09:02:59Z</dcterms:modified>
</cp:coreProperties>
</file>