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82" r:id="rId2"/>
    <p:sldId id="281" r:id="rId3"/>
    <p:sldId id="258" r:id="rId4"/>
    <p:sldId id="270" r:id="rId5"/>
    <p:sldId id="260" r:id="rId6"/>
    <p:sldId id="259" r:id="rId7"/>
    <p:sldId id="280" r:id="rId8"/>
    <p:sldId id="277" r:id="rId9"/>
    <p:sldId id="273" r:id="rId10"/>
    <p:sldId id="278" r:id="rId11"/>
    <p:sldId id="279" r:id="rId12"/>
    <p:sldId id="262" r:id="rId13"/>
    <p:sldId id="263" r:id="rId14"/>
    <p:sldId id="264" r:id="rId15"/>
    <p:sldId id="271" r:id="rId16"/>
    <p:sldId id="272" r:id="rId17"/>
    <p:sldId id="274" r:id="rId18"/>
    <p:sldId id="276" r:id="rId19"/>
    <p:sldId id="275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460"/>
    <a:srgbClr val="00FF00"/>
    <a:srgbClr val="00A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09" autoAdjust="0"/>
  </p:normalViewPr>
  <p:slideViewPr>
    <p:cSldViewPr snapToGrid="0" snapToObjects="1">
      <p:cViewPr varScale="1">
        <p:scale>
          <a:sx n="86" d="100"/>
          <a:sy n="86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BB879-A6FE-8942-B73F-678B8EED038E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AC4D6-F8F4-284D-9E53-71E97743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79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 </a:t>
            </a:r>
            <a:r>
              <a:rPr lang="en-US" b="1" dirty="0" smtClean="0"/>
              <a:t>order</a:t>
            </a:r>
            <a:r>
              <a:rPr lang="en-US" b="0" dirty="0" smtClean="0"/>
              <a:t> and </a:t>
            </a:r>
            <a:r>
              <a:rPr lang="en-US" b="1" dirty="0" smtClean="0"/>
              <a:t>duplicates</a:t>
            </a:r>
            <a:r>
              <a:rPr lang="en-US" b="0" dirty="0" smtClean="0"/>
              <a:t> </a:t>
            </a:r>
            <a:r>
              <a:rPr lang="en-US" b="0" dirty="0" smtClean="0"/>
              <a:t>count</a:t>
            </a: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A3307-2462-4606-8D9D-2F999C2D1B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41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A3307-2462-4606-8D9D-2F999C2D1B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41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A3307-2462-4606-8D9D-2F999C2D1B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81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A3307-2462-4606-8D9D-2F999C2D1B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41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A3307-2462-4606-8D9D-2F999C2D1B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44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5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6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8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01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3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1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9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6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2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7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8E451-8EFD-BC4C-A0AE-1EBDD9706767}" type="datetimeFigureOut">
              <a:rPr lang="en-US" smtClean="0"/>
              <a:t>23/05/2012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A6B94-3F50-7746-8F8B-BE0DE42D2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0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92850"/>
            <a:ext cx="7772400" cy="17918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Wavelet </a:t>
            </a:r>
            <a:r>
              <a:rPr lang="en-US" dirty="0" err="1" smtClean="0"/>
              <a:t>Trie</a:t>
            </a:r>
            <a:r>
              <a:rPr lang="en-US" dirty="0" smtClean="0"/>
              <a:t>: Maintaining an</a:t>
            </a:r>
            <a:br>
              <a:rPr lang="en-US" dirty="0" smtClean="0"/>
            </a:br>
            <a:r>
              <a:rPr lang="en-US" dirty="0" smtClean="0"/>
              <a:t>Indexed Sequence of Strings</a:t>
            </a:r>
            <a:br>
              <a:rPr lang="en-US" dirty="0" smtClean="0"/>
            </a:br>
            <a:r>
              <a:rPr lang="en-US" dirty="0" smtClean="0"/>
              <a:t>  in Compressed Space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642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Roberto </a:t>
            </a:r>
            <a:r>
              <a:rPr lang="en-US" dirty="0" err="1" smtClean="0"/>
              <a:t>Grossi</a:t>
            </a:r>
            <a:r>
              <a:rPr lang="en-US" dirty="0"/>
              <a:t>	</a:t>
            </a:r>
            <a:r>
              <a:rPr lang="en-US" b="1" dirty="0" smtClean="0"/>
              <a:t>Giuseppe Ottaviano</a:t>
            </a:r>
            <a:r>
              <a:rPr lang="en-US" b="1" baseline="30000" dirty="0" smtClean="0"/>
              <a:t>*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 err="1" smtClean="0"/>
              <a:t>Università</a:t>
            </a:r>
            <a:r>
              <a:rPr lang="en-US" sz="2800" dirty="0" smtClean="0"/>
              <a:t> di Pisa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300" dirty="0" smtClean="0"/>
              <a:t>* </a:t>
            </a:r>
            <a:r>
              <a:rPr lang="en-US" sz="1900" dirty="0" smtClean="0"/>
              <a:t>Part of the work done while at Microsoft Research Cambridge</a:t>
            </a:r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1840546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Trees</a:t>
            </a:r>
            <a:endParaRPr lang="en-US" dirty="0"/>
          </a:p>
        </p:txBody>
      </p:sp>
      <p:sp>
        <p:nvSpPr>
          <p:cNvPr id="48" name="Content Placeholder 4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S = (a, b, r, a, c, a, d, a, b, r, a),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={a, b, c, d, r}</a:t>
            </a:r>
            <a:endParaRPr lang="en-US" baseline="-25000" dirty="0" smtClean="0"/>
          </a:p>
          <a:p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1464046" y="2303395"/>
            <a:ext cx="6795719" cy="4160941"/>
            <a:chOff x="1201023" y="2107931"/>
            <a:chExt cx="6795719" cy="4160941"/>
          </a:xfrm>
        </p:grpSpPr>
        <p:sp>
          <p:nvSpPr>
            <p:cNvPr id="5" name="Rectangle 4"/>
            <p:cNvSpPr/>
            <p:nvPr/>
          </p:nvSpPr>
          <p:spPr>
            <a:xfrm>
              <a:off x="2747169" y="2107931"/>
              <a:ext cx="3050876" cy="7040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ourier New"/>
                  <a:cs typeface="Courier New"/>
                </a:rPr>
                <a:t>abracadabra</a:t>
              </a:r>
              <a:br>
                <a:rPr lang="en-US" b="1" dirty="0" smtClean="0">
                  <a:latin typeface="Courier New"/>
                  <a:cs typeface="Courier New"/>
                </a:rPr>
              </a:br>
              <a:r>
                <a:rPr lang="en-US" b="1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00</a:t>
              </a:r>
              <a:r>
                <a:rPr lang="en-US" b="1" dirty="0" smtClean="0">
                  <a:solidFill>
                    <a:srgbClr val="00FF00"/>
                  </a:solidFill>
                  <a:latin typeface="Courier New"/>
                  <a:cs typeface="Courier New"/>
                </a:rPr>
                <a:t>1</a:t>
              </a:r>
              <a:r>
                <a:rPr lang="en-US" b="1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0</a:t>
              </a:r>
              <a:r>
                <a:rPr lang="en-US" b="1" dirty="0" smtClean="0">
                  <a:solidFill>
                    <a:srgbClr val="00FF00"/>
                  </a:solidFill>
                  <a:latin typeface="Courier New"/>
                  <a:cs typeface="Courier New"/>
                </a:rPr>
                <a:t>1</a:t>
              </a:r>
              <a:r>
                <a:rPr lang="en-US" b="1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0</a:t>
              </a:r>
              <a:r>
                <a:rPr lang="en-US" b="1" dirty="0" smtClean="0">
                  <a:solidFill>
                    <a:srgbClr val="00FF00"/>
                  </a:solidFill>
                  <a:latin typeface="Courier New"/>
                  <a:cs typeface="Courier New"/>
                </a:rPr>
                <a:t>1</a:t>
              </a:r>
              <a:r>
                <a:rPr lang="en-US" b="1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00</a:t>
              </a:r>
              <a:r>
                <a:rPr lang="en-US" b="1" dirty="0" smtClean="0">
                  <a:solidFill>
                    <a:srgbClr val="00FF00"/>
                  </a:solidFill>
                  <a:latin typeface="Courier New"/>
                  <a:cs typeface="Courier New"/>
                </a:rPr>
                <a:t>1</a:t>
              </a:r>
              <a:r>
                <a:rPr lang="en-US" b="1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0</a:t>
              </a:r>
              <a:endParaRPr lang="en-US" b="1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401741" y="3279400"/>
              <a:ext cx="2201330" cy="7040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rgbClr val="FFFF00"/>
                  </a:solidFill>
                  <a:latin typeface="Courier New"/>
                  <a:cs typeface="Courier New"/>
                </a:rPr>
                <a:t>abaaaba</a:t>
              </a:r>
              <a:r>
                <a:rPr lang="en-US" b="1" dirty="0" smtClean="0">
                  <a:latin typeface="Courier New"/>
                  <a:cs typeface="Courier New"/>
                </a:rPr>
                <a:t/>
              </a:r>
              <a:br>
                <a:rPr lang="en-US" b="1" dirty="0" smtClean="0">
                  <a:latin typeface="Courier New"/>
                  <a:cs typeface="Courier New"/>
                </a:rPr>
              </a:br>
              <a:r>
                <a:rPr lang="en-US" b="1" dirty="0" smtClean="0">
                  <a:latin typeface="Courier New"/>
                  <a:cs typeface="Courier New"/>
                </a:rPr>
                <a:t>0100010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240041" y="3279400"/>
              <a:ext cx="1620979" cy="7040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rgbClr val="00FF00"/>
                  </a:solidFill>
                  <a:latin typeface="Courier New"/>
                  <a:cs typeface="Courier New"/>
                </a:rPr>
                <a:t>rcdr</a:t>
              </a:r>
              <a:r>
                <a:rPr lang="en-US" b="1" dirty="0" smtClean="0">
                  <a:latin typeface="Courier New"/>
                  <a:cs typeface="Courier New"/>
                </a:rPr>
                <a:t/>
              </a:r>
              <a:br>
                <a:rPr lang="en-US" b="1" dirty="0" smtClean="0">
                  <a:latin typeface="Courier New"/>
                  <a:cs typeface="Courier New"/>
                </a:rPr>
              </a:br>
              <a:r>
                <a:rPr lang="en-US" b="1" dirty="0" smtClean="0">
                  <a:latin typeface="Courier New"/>
                  <a:cs typeface="Courier New"/>
                </a:rPr>
                <a:t>1011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300384" y="4460323"/>
              <a:ext cx="1413359" cy="7040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latin typeface="Courier New"/>
                  <a:cs typeface="Courier New"/>
                </a:rPr>
                <a:t>rdr</a:t>
              </a:r>
              <a:r>
                <a:rPr lang="en-US" b="1" dirty="0" smtClean="0">
                  <a:latin typeface="Courier New"/>
                  <a:cs typeface="Courier New"/>
                </a:rPr>
                <a:t/>
              </a:r>
              <a:br>
                <a:rPr lang="en-US" b="1" dirty="0" smtClean="0">
                  <a:latin typeface="Courier New"/>
                  <a:cs typeface="Courier New"/>
                </a:rPr>
              </a:br>
              <a:r>
                <a:rPr lang="en-US" b="1" dirty="0" smtClean="0">
                  <a:latin typeface="Courier New"/>
                  <a:cs typeface="Courier New"/>
                </a:rPr>
                <a:t>101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01023" y="4474129"/>
              <a:ext cx="676439" cy="4683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ourier New"/>
                  <a:cs typeface="Courier New"/>
                </a:rPr>
                <a:t>a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320303" y="5800550"/>
              <a:ext cx="676439" cy="4683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ourier New"/>
                  <a:cs typeface="Courier New"/>
                </a:rPr>
                <a:t>r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7384" y="5800550"/>
              <a:ext cx="676439" cy="4683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ourier New"/>
                  <a:cs typeface="Courier New"/>
                </a:rPr>
                <a:t>d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36708" y="4489544"/>
              <a:ext cx="676439" cy="4683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ourier New"/>
                  <a:cs typeface="Courier New"/>
                </a:rPr>
                <a:t>c</a:t>
              </a:r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22085" y="4489544"/>
              <a:ext cx="676439" cy="4683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ourier New"/>
                  <a:cs typeface="Courier New"/>
                </a:rPr>
                <a:t>b</a:t>
              </a:r>
            </a:p>
          </p:txBody>
        </p:sp>
        <p:cxnSp>
          <p:nvCxnSpPr>
            <p:cNvPr id="18" name="Straight Connector 17"/>
            <p:cNvCxnSpPr>
              <a:stCxn id="5" idx="2"/>
              <a:endCxn id="6" idx="0"/>
            </p:cNvCxnSpPr>
            <p:nvPr/>
          </p:nvCxnSpPr>
          <p:spPr>
            <a:xfrm flipH="1">
              <a:off x="2502406" y="2812023"/>
              <a:ext cx="1770201" cy="4673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2"/>
              <a:endCxn id="7" idx="0"/>
            </p:cNvCxnSpPr>
            <p:nvPr/>
          </p:nvCxnSpPr>
          <p:spPr>
            <a:xfrm>
              <a:off x="4272607" y="2812023"/>
              <a:ext cx="1777924" cy="4673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6" idx="2"/>
              <a:endCxn id="9" idx="0"/>
            </p:cNvCxnSpPr>
            <p:nvPr/>
          </p:nvCxnSpPr>
          <p:spPr>
            <a:xfrm flipH="1">
              <a:off x="1539243" y="3983492"/>
              <a:ext cx="963163" cy="490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6" idx="2"/>
              <a:endCxn id="13" idx="0"/>
            </p:cNvCxnSpPr>
            <p:nvPr/>
          </p:nvCxnSpPr>
          <p:spPr>
            <a:xfrm>
              <a:off x="2502406" y="3983492"/>
              <a:ext cx="957899" cy="5060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7" idx="2"/>
              <a:endCxn id="12" idx="0"/>
            </p:cNvCxnSpPr>
            <p:nvPr/>
          </p:nvCxnSpPr>
          <p:spPr>
            <a:xfrm flipH="1">
              <a:off x="5074928" y="3983492"/>
              <a:ext cx="975603" cy="5060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2"/>
              <a:endCxn id="8" idx="0"/>
            </p:cNvCxnSpPr>
            <p:nvPr/>
          </p:nvCxnSpPr>
          <p:spPr>
            <a:xfrm>
              <a:off x="6050531" y="3983492"/>
              <a:ext cx="956533" cy="4768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8" idx="2"/>
              <a:endCxn id="11" idx="0"/>
            </p:cNvCxnSpPr>
            <p:nvPr/>
          </p:nvCxnSpPr>
          <p:spPr>
            <a:xfrm flipH="1">
              <a:off x="6355604" y="5164415"/>
              <a:ext cx="651460" cy="6361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8" idx="2"/>
              <a:endCxn id="10" idx="0"/>
            </p:cNvCxnSpPr>
            <p:nvPr/>
          </p:nvCxnSpPr>
          <p:spPr>
            <a:xfrm>
              <a:off x="7007064" y="5164415"/>
              <a:ext cx="651459" cy="6361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5425314" y="2830173"/>
              <a:ext cx="1431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  <a:latin typeface="Courier New"/>
                  <a:cs typeface="Courier New"/>
                </a:rPr>
                <a:t>{c, d, r}</a:t>
              </a:r>
              <a:endParaRPr lang="en-US" b="1" dirty="0">
                <a:solidFill>
                  <a:schemeClr val="tx2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91142" y="2830171"/>
              <a:ext cx="1015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  <a:latin typeface="Courier New"/>
                  <a:cs typeface="Courier New"/>
                </a:rPr>
                <a:t>{a, b}</a:t>
              </a:r>
              <a:endParaRPr lang="en-US" b="1" dirty="0">
                <a:solidFill>
                  <a:schemeClr val="tx2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593512" y="3962776"/>
              <a:ext cx="1015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  <a:latin typeface="Courier New"/>
                  <a:cs typeface="Courier New"/>
                </a:rPr>
                <a:t>{d, r}</a:t>
              </a:r>
              <a:endParaRPr lang="en-US" b="1" dirty="0">
                <a:solidFill>
                  <a:schemeClr val="tx2"/>
                </a:solidFill>
                <a:latin typeface="Courier New"/>
                <a:cs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742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equal to entropy of the sequence</a:t>
            </a:r>
          </a:p>
          <a:p>
            <a:pPr lvl="1"/>
            <a:r>
              <a:rPr lang="en-US" dirty="0" smtClean="0"/>
              <a:t>Plus negligible terms</a:t>
            </a:r>
          </a:p>
          <a:p>
            <a:r>
              <a:rPr lang="en-US" dirty="0" smtClean="0"/>
              <a:t>Supports Access/Rank/Select in O(log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|)</a:t>
            </a:r>
          </a:p>
          <a:p>
            <a:r>
              <a:rPr lang="en-US" dirty="0" smtClean="0"/>
              <a:t>Later extended to support Insert/Delete…</a:t>
            </a:r>
          </a:p>
          <a:p>
            <a:pPr lvl="1"/>
            <a:r>
              <a:rPr lang="en-US" dirty="0" smtClean="0"/>
              <a:t>… but tree structure is fixed a priori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String set </a:t>
            </a:r>
            <a:r>
              <a:rPr lang="en-US" b="1" dirty="0" err="1" smtClean="0"/>
              <a:t>S</a:t>
            </a:r>
            <a:r>
              <a:rPr lang="en-US" b="1" baseline="-25000" dirty="0" err="1" smtClean="0"/>
              <a:t>set</a:t>
            </a:r>
            <a:r>
              <a:rPr lang="en-US" b="1" dirty="0" smtClean="0"/>
              <a:t> is cannot be changed!</a:t>
            </a:r>
            <a:endParaRPr lang="en-US" dirty="0" smtClean="0"/>
          </a:p>
          <a:p>
            <a:pPr lvl="1"/>
            <a:r>
              <a:rPr lang="en-US" dirty="0" smtClean="0"/>
              <a:t>Unrealistic restriction in many database applications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577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Wavelet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Wavelet </a:t>
            </a:r>
            <a:r>
              <a:rPr lang="en-US" dirty="0" err="1" smtClean="0"/>
              <a:t>Trie</a:t>
            </a:r>
            <a:r>
              <a:rPr lang="en-US" dirty="0" smtClean="0"/>
              <a:t> is a Wavelet Tree on sequences of binary strings (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/>
              <a:t> </a:t>
            </a:r>
            <a:r>
              <a:rPr lang="en-US" dirty="0" smtClean="0"/>
              <a:t>⊂ {0, 1}</a:t>
            </a:r>
            <a:r>
              <a:rPr lang="en-US" baseline="30000" dirty="0" smtClean="0"/>
              <a:t>*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Supports Access/Rank(Prefix)/Select(Prefix)</a:t>
            </a:r>
          </a:p>
          <a:p>
            <a:r>
              <a:rPr lang="en-US" dirty="0" smtClean="0"/>
              <a:t>Fully dynamic…</a:t>
            </a:r>
          </a:p>
          <a:p>
            <a:r>
              <a:rPr lang="en-US" dirty="0" smtClean="0"/>
              <a:t>… or append only (with better bounds)</a:t>
            </a:r>
          </a:p>
          <a:p>
            <a:r>
              <a:rPr lang="en-US" dirty="0" smtClean="0"/>
              <a:t>The string set </a:t>
            </a:r>
            <a:r>
              <a:rPr lang="en-US" i="1" dirty="0" smtClean="0"/>
              <a:t>need not be known in advance</a:t>
            </a:r>
          </a:p>
        </p:txBody>
      </p:sp>
    </p:spTree>
    <p:extLst>
      <p:ext uri="{BB962C8B-B14F-4D97-AF65-F5344CB8AC3E}">
        <p14:creationId xmlns:p14="http://schemas.microsoft.com/office/powerpoint/2010/main" val="2055176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4349" y="2318772"/>
            <a:ext cx="17549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0100001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0101010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010110</a:t>
            </a:r>
            <a:endParaRPr lang="en-US" sz="2400" b="1" spc="15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64349" y="2318772"/>
            <a:ext cx="17549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rgbClr val="31859C"/>
                </a:solidFill>
                <a:latin typeface="Courier New" pitchFamily="49" charset="0"/>
                <a:cs typeface="Courier New" pitchFamily="49" charset="0"/>
              </a:rPr>
              <a:t>0001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1010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rgbClr val="31859C"/>
                </a:solidFill>
                <a:latin typeface="Courier New" pitchFamily="49" charset="0"/>
                <a:cs typeface="Courier New" pitchFamily="49" charset="0"/>
              </a:rPr>
              <a:t>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rgbClr val="E46C0A"/>
                </a:solidFill>
                <a:latin typeface="Courier New" pitchFamily="49" charset="0"/>
                <a:cs typeface="Courier New" pitchFamily="49" charset="0"/>
              </a:rPr>
              <a:t>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sz="2400" b="1" spc="150" dirty="0" smtClean="0">
                <a:solidFill>
                  <a:srgbClr val="E46C0A"/>
                </a:solidFill>
                <a:latin typeface="Courier New" pitchFamily="49" charset="0"/>
                <a:cs typeface="Courier New" pitchFamily="49" charset="0"/>
              </a:rPr>
              <a:t>110</a:t>
            </a:r>
            <a:endParaRPr lang="en-US" sz="2400" b="1" spc="150" dirty="0">
              <a:solidFill>
                <a:srgbClr val="E46C0A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</a:t>
            </a:r>
            <a:r>
              <a:rPr lang="en-US" dirty="0" err="1" smtClean="0"/>
              <a:t>Trie</a:t>
            </a:r>
            <a:r>
              <a:rPr lang="en-US" dirty="0" smtClean="0"/>
              <a:t>: Construction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15187" y="2318772"/>
            <a:ext cx="1915909" cy="3124438"/>
            <a:chOff x="515187" y="2090172"/>
            <a:chExt cx="1915909" cy="3124438"/>
          </a:xfrm>
        </p:grpSpPr>
        <p:sp>
          <p:nvSpPr>
            <p:cNvPr id="6" name="Rectangle 5"/>
            <p:cNvSpPr/>
            <p:nvPr/>
          </p:nvSpPr>
          <p:spPr>
            <a:xfrm>
              <a:off x="1028390" y="2090172"/>
              <a:ext cx="625708" cy="2677656"/>
            </a:xfrm>
            <a:prstGeom prst="rect">
              <a:avLst/>
            </a:prstGeom>
            <a:noFill/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5187" y="4845278"/>
              <a:ext cx="19159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</a:rPr>
                <a:t>Common prefix: </a:t>
              </a:r>
              <a:r>
                <a:rPr lang="el-GR" b="1" dirty="0" smtClean="0">
                  <a:solidFill>
                    <a:schemeClr val="tx2"/>
                  </a:solidFill>
                </a:rPr>
                <a:t>α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10813" y="1842235"/>
            <a:ext cx="1698940" cy="3154131"/>
            <a:chOff x="1010813" y="1613635"/>
            <a:chExt cx="1698940" cy="3154131"/>
          </a:xfrm>
        </p:grpSpPr>
        <p:sp>
          <p:nvSpPr>
            <p:cNvPr id="7" name="Rectangle 6"/>
            <p:cNvSpPr/>
            <p:nvPr/>
          </p:nvSpPr>
          <p:spPr>
            <a:xfrm>
              <a:off x="1654098" y="2090110"/>
              <a:ext cx="210634" cy="2677656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10813" y="1613635"/>
              <a:ext cx="1698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Branching bit: </a:t>
              </a:r>
              <a:r>
                <a:rPr lang="el-GR" b="1" dirty="0" smtClean="0">
                  <a:solidFill>
                    <a:srgbClr val="FF0000"/>
                  </a:solidFill>
                </a:rPr>
                <a:t>β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193002" y="1889760"/>
            <a:ext cx="2286000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010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1001011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031740" y="2768600"/>
            <a:ext cx="2654300" cy="2395160"/>
            <a:chOff x="4635500" y="2463800"/>
            <a:chExt cx="2654300" cy="2395160"/>
          </a:xfrm>
        </p:grpSpPr>
        <p:sp>
          <p:nvSpPr>
            <p:cNvPr id="14" name="TextBox 13"/>
            <p:cNvSpPr txBox="1"/>
            <p:nvPr/>
          </p:nvSpPr>
          <p:spPr>
            <a:xfrm>
              <a:off x="6400800" y="3289300"/>
              <a:ext cx="889000" cy="1569660"/>
            </a:xfrm>
            <a:prstGeom prst="rect">
              <a:avLst/>
            </a:prstGeom>
            <a:noFill/>
            <a:ln w="38100" cmpd="sng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Courier New"/>
                  <a:cs typeface="Courier New"/>
                </a:rPr>
                <a:t>11</a:t>
              </a:r>
            </a:p>
            <a:p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Courier New"/>
                  <a:cs typeface="Courier New"/>
                </a:rPr>
                <a:t>010</a:t>
              </a:r>
            </a:p>
            <a:p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Courier New"/>
                  <a:cs typeface="Courier New"/>
                </a:rPr>
                <a:t>11</a:t>
              </a:r>
            </a:p>
            <a:p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  <a:latin typeface="Courier New"/>
                  <a:cs typeface="Courier New"/>
                </a:rPr>
                <a:t>10</a:t>
              </a:r>
              <a:endParaRPr lang="en-US" sz="2400" b="1" dirty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635500" y="3289300"/>
              <a:ext cx="889000" cy="1200328"/>
            </a:xfrm>
            <a:prstGeom prst="rect">
              <a:avLst/>
            </a:prstGeom>
            <a:noFill/>
            <a:ln w="38100" cmpd="sng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31859C"/>
                  </a:solidFill>
                  <a:latin typeface="Courier New"/>
                  <a:cs typeface="Courier New"/>
                </a:rPr>
                <a:t>110</a:t>
              </a:r>
            </a:p>
            <a:p>
              <a:r>
                <a:rPr lang="en-US" sz="2400" b="1" dirty="0" smtClean="0">
                  <a:solidFill>
                    <a:srgbClr val="31859C"/>
                  </a:solidFill>
                  <a:latin typeface="Courier New"/>
                  <a:cs typeface="Courier New"/>
                </a:rPr>
                <a:t>001</a:t>
              </a:r>
            </a:p>
            <a:p>
              <a:r>
                <a:rPr lang="en-US" sz="2400" b="1" dirty="0" smtClean="0">
                  <a:solidFill>
                    <a:srgbClr val="31859C"/>
                  </a:solidFill>
                  <a:latin typeface="Courier New"/>
                  <a:cs typeface="Courier New"/>
                </a:rPr>
                <a:t>110</a:t>
              </a:r>
              <a:endParaRPr lang="en-US" sz="2400" b="1" dirty="0">
                <a:solidFill>
                  <a:srgbClr val="31859C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17" name="Straight Connector 16"/>
            <p:cNvCxnSpPr>
              <a:stCxn id="12" idx="2"/>
              <a:endCxn id="15" idx="0"/>
            </p:cNvCxnSpPr>
            <p:nvPr/>
          </p:nvCxnSpPr>
          <p:spPr>
            <a:xfrm flipH="1">
              <a:off x="5080000" y="2463800"/>
              <a:ext cx="869922" cy="825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2" idx="2"/>
              <a:endCxn id="14" idx="0"/>
            </p:cNvCxnSpPr>
            <p:nvPr/>
          </p:nvCxnSpPr>
          <p:spPr>
            <a:xfrm>
              <a:off x="5949922" y="2463800"/>
              <a:ext cx="895378" cy="825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5114884" y="2596802"/>
              <a:ext cx="36936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accent5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endParaRPr lang="en-US" sz="24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64300" y="2596802"/>
              <a:ext cx="36936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E46C0A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endParaRPr lang="en-US" sz="2400" dirty="0">
                <a:solidFill>
                  <a:srgbClr val="E46C0A"/>
                </a:solidFill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911381" y="1417638"/>
            <a:ext cx="2953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Sequence of </a:t>
            </a:r>
            <a:r>
              <a:rPr lang="en-US" sz="2000" b="1" dirty="0" smtClean="0"/>
              <a:t>binary</a:t>
            </a:r>
            <a:r>
              <a:rPr lang="en-US" sz="2000" dirty="0" smtClean="0"/>
              <a:t> strings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9194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</a:t>
            </a:r>
            <a:r>
              <a:rPr lang="en-US" dirty="0" err="1" smtClean="0"/>
              <a:t>Trie</a:t>
            </a:r>
            <a:r>
              <a:rPr lang="en-US" dirty="0" smtClean="0"/>
              <a:t>: Construction</a:t>
            </a:r>
            <a:endParaRPr lang="en-US" dirty="0"/>
          </a:p>
        </p:txBody>
      </p:sp>
      <p:cxnSp>
        <p:nvCxnSpPr>
          <p:cNvPr id="18" name="Straight Connector 17"/>
          <p:cNvCxnSpPr>
            <a:stCxn id="28" idx="2"/>
            <a:endCxn id="34" idx="0"/>
          </p:cNvCxnSpPr>
          <p:nvPr/>
        </p:nvCxnSpPr>
        <p:spPr>
          <a:xfrm flipH="1">
            <a:off x="4207618" y="2542334"/>
            <a:ext cx="1366520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8" idx="2"/>
            <a:endCxn id="44" idx="0"/>
          </p:cNvCxnSpPr>
          <p:nvPr/>
        </p:nvCxnSpPr>
        <p:spPr>
          <a:xfrm>
            <a:off x="5574138" y="2542334"/>
            <a:ext cx="1276571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4" idx="2"/>
            <a:endCxn id="41" idx="0"/>
          </p:cNvCxnSpPr>
          <p:nvPr/>
        </p:nvCxnSpPr>
        <p:spPr>
          <a:xfrm flipH="1">
            <a:off x="3451437" y="3929174"/>
            <a:ext cx="756181" cy="38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4" idx="2"/>
            <a:endCxn id="43" idx="0"/>
          </p:cNvCxnSpPr>
          <p:nvPr/>
        </p:nvCxnSpPr>
        <p:spPr>
          <a:xfrm>
            <a:off x="4207618" y="3929174"/>
            <a:ext cx="644159" cy="406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4" idx="2"/>
            <a:endCxn id="53" idx="0"/>
          </p:cNvCxnSpPr>
          <p:nvPr/>
        </p:nvCxnSpPr>
        <p:spPr>
          <a:xfrm flipH="1">
            <a:off x="6103460" y="3929174"/>
            <a:ext cx="747249" cy="38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4" idx="2"/>
            <a:endCxn id="54" idx="0"/>
          </p:cNvCxnSpPr>
          <p:nvPr/>
        </p:nvCxnSpPr>
        <p:spPr>
          <a:xfrm>
            <a:off x="6850709" y="3929174"/>
            <a:ext cx="738529" cy="406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56" idx="0"/>
            <a:endCxn id="54" idx="2"/>
          </p:cNvCxnSpPr>
          <p:nvPr/>
        </p:nvCxnSpPr>
        <p:spPr>
          <a:xfrm flipV="1">
            <a:off x="6928890" y="5214191"/>
            <a:ext cx="660348" cy="41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4" idx="2"/>
            <a:endCxn id="57" idx="0"/>
          </p:cNvCxnSpPr>
          <p:nvPr/>
        </p:nvCxnSpPr>
        <p:spPr>
          <a:xfrm>
            <a:off x="7589238" y="5214191"/>
            <a:ext cx="538015" cy="41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431138" y="1663494"/>
            <a:ext cx="2286000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010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1001011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51437" y="3050334"/>
            <a:ext cx="1512362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53583" y="4315692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353923" y="4335351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10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94528" y="3050334"/>
            <a:ext cx="1512362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28320" y="2391713"/>
            <a:ext cx="17549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0100001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0101010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010110</a:t>
            </a:r>
            <a:endParaRPr lang="en-US" sz="2400" b="1" spc="15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605606" y="4315692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10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28890" y="4335351"/>
            <a:ext cx="1320696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110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431036" y="5628687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629399" y="5628687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</a:t>
            </a:r>
            <a:r>
              <a:rPr lang="en-US" dirty="0" err="1" smtClean="0"/>
              <a:t>Trie</a:t>
            </a:r>
            <a:r>
              <a:rPr lang="en-US" dirty="0" smtClean="0"/>
              <a:t>: Access</a:t>
            </a:r>
            <a:endParaRPr lang="en-US" dirty="0"/>
          </a:p>
        </p:txBody>
      </p:sp>
      <p:cxnSp>
        <p:nvCxnSpPr>
          <p:cNvPr id="18" name="Straight Connector 17"/>
          <p:cNvCxnSpPr>
            <a:stCxn id="28" idx="2"/>
            <a:endCxn id="34" idx="0"/>
          </p:cNvCxnSpPr>
          <p:nvPr/>
        </p:nvCxnSpPr>
        <p:spPr>
          <a:xfrm flipH="1">
            <a:off x="4207618" y="2542334"/>
            <a:ext cx="1366520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8" idx="2"/>
            <a:endCxn id="44" idx="0"/>
          </p:cNvCxnSpPr>
          <p:nvPr/>
        </p:nvCxnSpPr>
        <p:spPr>
          <a:xfrm>
            <a:off x="5574138" y="2542334"/>
            <a:ext cx="1276571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4" idx="2"/>
            <a:endCxn id="41" idx="0"/>
          </p:cNvCxnSpPr>
          <p:nvPr/>
        </p:nvCxnSpPr>
        <p:spPr>
          <a:xfrm flipH="1">
            <a:off x="3451437" y="3929174"/>
            <a:ext cx="756181" cy="38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4" idx="2"/>
            <a:endCxn id="43" idx="0"/>
          </p:cNvCxnSpPr>
          <p:nvPr/>
        </p:nvCxnSpPr>
        <p:spPr>
          <a:xfrm>
            <a:off x="4207618" y="3929174"/>
            <a:ext cx="644159" cy="406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4" idx="2"/>
            <a:endCxn id="53" idx="0"/>
          </p:cNvCxnSpPr>
          <p:nvPr/>
        </p:nvCxnSpPr>
        <p:spPr>
          <a:xfrm flipH="1">
            <a:off x="6103460" y="3929174"/>
            <a:ext cx="747249" cy="38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4" idx="2"/>
            <a:endCxn id="54" idx="0"/>
          </p:cNvCxnSpPr>
          <p:nvPr/>
        </p:nvCxnSpPr>
        <p:spPr>
          <a:xfrm>
            <a:off x="6850709" y="3929174"/>
            <a:ext cx="738529" cy="406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56" idx="0"/>
            <a:endCxn id="54" idx="2"/>
          </p:cNvCxnSpPr>
          <p:nvPr/>
        </p:nvCxnSpPr>
        <p:spPr>
          <a:xfrm flipV="1">
            <a:off x="6928890" y="5214191"/>
            <a:ext cx="660348" cy="41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4" idx="2"/>
            <a:endCxn id="57" idx="0"/>
          </p:cNvCxnSpPr>
          <p:nvPr/>
        </p:nvCxnSpPr>
        <p:spPr>
          <a:xfrm>
            <a:off x="7589238" y="5214191"/>
            <a:ext cx="538015" cy="41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431138" y="1663494"/>
            <a:ext cx="2286000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010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1001011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51437" y="3050334"/>
            <a:ext cx="1512362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53583" y="4315692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353923" y="4335351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10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94528" y="3050334"/>
            <a:ext cx="1512362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28320" y="2391713"/>
            <a:ext cx="17549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0100001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0101010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010110</a:t>
            </a:r>
            <a:endParaRPr lang="en-US" sz="2400" b="1" spc="15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605606" y="4315692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10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28890" y="4335351"/>
            <a:ext cx="1320696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110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431036" y="5628687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629399" y="5628687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7545" y="2392247"/>
            <a:ext cx="4926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0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1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2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3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4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5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6</a:t>
            </a:r>
            <a:endParaRPr lang="en-US" sz="2400" b="1" spc="150" dirty="0">
              <a:solidFill>
                <a:srgbClr val="7F7F7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4370" y="5352643"/>
            <a:ext cx="206478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Access</a:t>
            </a:r>
            <a:r>
              <a:rPr lang="en-US" sz="3200" dirty="0" smtClean="0"/>
              <a:t>(5</a:t>
            </a:r>
            <a:r>
              <a:rPr lang="en-US" sz="3200" dirty="0"/>
              <a:t>) = 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17361" y="4661962"/>
            <a:ext cx="1477272" cy="0"/>
          </a:xfrm>
          <a:prstGeom prst="straightConnector1">
            <a:avLst/>
          </a:prstGeom>
          <a:ln w="571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8720" y="6048662"/>
            <a:ext cx="25861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Rank</a:t>
            </a:r>
            <a:r>
              <a:rPr lang="en-US" sz="3200" dirty="0" smtClean="0"/>
              <a:t> is similar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325597" y="5436842"/>
            <a:ext cx="828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010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944442" y="5436645"/>
            <a:ext cx="369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91640" y="5440883"/>
            <a:ext cx="369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450491" y="1662548"/>
            <a:ext cx="4155453" cy="2270864"/>
            <a:chOff x="3450491" y="1662548"/>
            <a:chExt cx="4155453" cy="2270864"/>
          </a:xfrm>
        </p:grpSpPr>
        <p:sp>
          <p:nvSpPr>
            <p:cNvPr id="38" name="Rectangle 37"/>
            <p:cNvSpPr/>
            <p:nvPr/>
          </p:nvSpPr>
          <p:spPr>
            <a:xfrm>
              <a:off x="4429977" y="1662548"/>
              <a:ext cx="2286000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010</a:t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</a:t>
              </a:r>
              <a:r>
                <a:rPr lang="en-US" sz="2400" b="1" dirty="0" smtClean="0">
                  <a:solidFill>
                    <a:srgbClr val="FFFF00"/>
                  </a:solidFill>
                </a:rPr>
                <a:t>00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</a:t>
              </a:r>
              <a:r>
                <a:rPr lang="en-US" sz="2400" b="1" dirty="0" smtClean="0">
                  <a:solidFill>
                    <a:srgbClr val="FFFF00"/>
                  </a:solidFill>
                </a:rPr>
                <a:t>0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11</a:t>
              </a:r>
              <a:endParaRPr lang="en-US" b="1" dirty="0">
                <a:solidFill>
                  <a:srgbClr val="00FF00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93582" y="3054572"/>
              <a:ext cx="1512362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1011</a:t>
              </a:r>
              <a:endParaRPr lang="en-US" b="1" dirty="0">
                <a:solidFill>
                  <a:srgbClr val="00FF00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450491" y="3049173"/>
              <a:ext cx="1512362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b="1" dirty="0" smtClean="0">
                  <a:solidFill>
                    <a:srgbClr val="FFFF00"/>
                  </a:solidFill>
                </a:rPr>
                <a:t>101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>
            <a:off x="6041882" y="2475384"/>
            <a:ext cx="1040016" cy="1027864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081898" y="3810383"/>
            <a:ext cx="648829" cy="980208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041882" y="1577371"/>
            <a:ext cx="0" cy="53340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619500" y="2110771"/>
            <a:ext cx="588118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171299" y="5443511"/>
            <a:ext cx="369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89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5" grpId="0"/>
      <p:bldP spid="8" grpId="0"/>
      <p:bldP spid="36" grpId="0"/>
      <p:bldP spid="37" grpId="0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</a:t>
            </a:r>
            <a:r>
              <a:rPr lang="en-US" dirty="0" err="1" smtClean="0"/>
              <a:t>Trie</a:t>
            </a:r>
            <a:r>
              <a:rPr lang="en-US" dirty="0" smtClean="0"/>
              <a:t>: Select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28320" y="2391713"/>
            <a:ext cx="17549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0100001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0101010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010110</a:t>
            </a:r>
            <a:endParaRPr lang="en-US" sz="2400" b="1" spc="15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53583" y="1663494"/>
            <a:ext cx="5671524" cy="4574793"/>
            <a:chOff x="2953583" y="1663494"/>
            <a:chExt cx="5671524" cy="4574793"/>
          </a:xfrm>
        </p:grpSpPr>
        <p:cxnSp>
          <p:nvCxnSpPr>
            <p:cNvPr id="18" name="Straight Connector 17"/>
            <p:cNvCxnSpPr>
              <a:stCxn id="28" idx="2"/>
              <a:endCxn id="34" idx="0"/>
            </p:cNvCxnSpPr>
            <p:nvPr/>
          </p:nvCxnSpPr>
          <p:spPr>
            <a:xfrm flipH="1">
              <a:off x="4207618" y="2542334"/>
              <a:ext cx="1366520" cy="50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28" idx="2"/>
              <a:endCxn id="44" idx="0"/>
            </p:cNvCxnSpPr>
            <p:nvPr/>
          </p:nvCxnSpPr>
          <p:spPr>
            <a:xfrm>
              <a:off x="5574138" y="2542334"/>
              <a:ext cx="1276571" cy="50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34" idx="2"/>
              <a:endCxn id="41" idx="0"/>
            </p:cNvCxnSpPr>
            <p:nvPr/>
          </p:nvCxnSpPr>
          <p:spPr>
            <a:xfrm flipH="1">
              <a:off x="3451437" y="3929174"/>
              <a:ext cx="756181" cy="386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34" idx="2"/>
              <a:endCxn id="43" idx="0"/>
            </p:cNvCxnSpPr>
            <p:nvPr/>
          </p:nvCxnSpPr>
          <p:spPr>
            <a:xfrm>
              <a:off x="4207618" y="3929174"/>
              <a:ext cx="644159" cy="4061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44" idx="2"/>
              <a:endCxn id="53" idx="0"/>
            </p:cNvCxnSpPr>
            <p:nvPr/>
          </p:nvCxnSpPr>
          <p:spPr>
            <a:xfrm flipH="1">
              <a:off x="6103460" y="3929174"/>
              <a:ext cx="747249" cy="386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44" idx="2"/>
              <a:endCxn id="54" idx="0"/>
            </p:cNvCxnSpPr>
            <p:nvPr/>
          </p:nvCxnSpPr>
          <p:spPr>
            <a:xfrm>
              <a:off x="6850709" y="3929174"/>
              <a:ext cx="738529" cy="4061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56" idx="0"/>
              <a:endCxn id="54" idx="2"/>
            </p:cNvCxnSpPr>
            <p:nvPr/>
          </p:nvCxnSpPr>
          <p:spPr>
            <a:xfrm flipV="1">
              <a:off x="6928890" y="5214191"/>
              <a:ext cx="660348" cy="414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54" idx="2"/>
              <a:endCxn id="57" idx="0"/>
            </p:cNvCxnSpPr>
            <p:nvPr/>
          </p:nvCxnSpPr>
          <p:spPr>
            <a:xfrm>
              <a:off x="7589238" y="5214191"/>
              <a:ext cx="538015" cy="414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4431138" y="1663494"/>
              <a:ext cx="2286000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010</a:t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1001011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451437" y="3050334"/>
              <a:ext cx="1512362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101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953583" y="4315692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01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353923" y="4335351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10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094528" y="3050334"/>
              <a:ext cx="1512362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1011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605606" y="4315692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10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928890" y="4335351"/>
              <a:ext cx="1320696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110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431036" y="5628687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629399" y="5628687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97545" y="2392247"/>
            <a:ext cx="4926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0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1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2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3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4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5</a:t>
            </a:r>
            <a:b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pc="150" dirty="0" smtClean="0">
                <a:solidFill>
                  <a:srgbClr val="7F7F7F"/>
                </a:solidFill>
                <a:latin typeface="Courier New" pitchFamily="49" charset="0"/>
                <a:cs typeface="Courier New" pitchFamily="49" charset="0"/>
              </a:rPr>
              <a:t>6</a:t>
            </a:r>
            <a:endParaRPr lang="en-US" sz="2400" b="1" spc="150" dirty="0">
              <a:solidFill>
                <a:srgbClr val="7F7F7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4368" y="5352643"/>
            <a:ext cx="405676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Select</a:t>
            </a:r>
            <a:r>
              <a:rPr lang="en-US" sz="3200" dirty="0" smtClean="0"/>
              <a:t>(</a:t>
            </a:r>
            <a:r>
              <a:rPr lang="en-US" sz="32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  <a:r>
              <a:rPr lang="en-US" sz="3200" spc="150" smtClean="0">
                <a:latin typeface="+mj-lt"/>
                <a:cs typeface="Courier New" pitchFamily="49" charset="0"/>
              </a:rPr>
              <a:t>, 1</a:t>
            </a:r>
            <a:r>
              <a:rPr lang="en-US" sz="3200" smtClean="0"/>
              <a:t>) </a:t>
            </a:r>
            <a:r>
              <a:rPr lang="en-US" sz="3200" dirty="0"/>
              <a:t>= 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5946" y="4301886"/>
            <a:ext cx="1753369" cy="0"/>
          </a:xfrm>
          <a:prstGeom prst="straightConnector1">
            <a:avLst/>
          </a:prstGeom>
          <a:ln w="571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2954128" y="1664028"/>
            <a:ext cx="5671524" cy="4574793"/>
            <a:chOff x="2953583" y="1663494"/>
            <a:chExt cx="5671524" cy="4574793"/>
          </a:xfrm>
        </p:grpSpPr>
        <p:cxnSp>
          <p:nvCxnSpPr>
            <p:cNvPr id="47" name="Straight Connector 46"/>
            <p:cNvCxnSpPr>
              <a:stCxn id="60" idx="2"/>
              <a:endCxn id="61" idx="0"/>
            </p:cNvCxnSpPr>
            <p:nvPr/>
          </p:nvCxnSpPr>
          <p:spPr>
            <a:xfrm flipH="1">
              <a:off x="4207618" y="2542334"/>
              <a:ext cx="1366520" cy="50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60" idx="2"/>
              <a:endCxn id="64" idx="0"/>
            </p:cNvCxnSpPr>
            <p:nvPr/>
          </p:nvCxnSpPr>
          <p:spPr>
            <a:xfrm>
              <a:off x="5574138" y="2542334"/>
              <a:ext cx="1276571" cy="50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61" idx="2"/>
              <a:endCxn id="62" idx="0"/>
            </p:cNvCxnSpPr>
            <p:nvPr/>
          </p:nvCxnSpPr>
          <p:spPr>
            <a:xfrm flipH="1">
              <a:off x="3451437" y="3929174"/>
              <a:ext cx="756181" cy="386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61" idx="2"/>
              <a:endCxn id="63" idx="0"/>
            </p:cNvCxnSpPr>
            <p:nvPr/>
          </p:nvCxnSpPr>
          <p:spPr>
            <a:xfrm>
              <a:off x="4207618" y="3929174"/>
              <a:ext cx="644159" cy="4061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64" idx="2"/>
              <a:endCxn id="65" idx="0"/>
            </p:cNvCxnSpPr>
            <p:nvPr/>
          </p:nvCxnSpPr>
          <p:spPr>
            <a:xfrm flipH="1">
              <a:off x="6103460" y="3929174"/>
              <a:ext cx="747249" cy="386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64" idx="2"/>
              <a:endCxn id="66" idx="0"/>
            </p:cNvCxnSpPr>
            <p:nvPr/>
          </p:nvCxnSpPr>
          <p:spPr>
            <a:xfrm>
              <a:off x="6850709" y="3929174"/>
              <a:ext cx="738529" cy="4061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67" idx="0"/>
              <a:endCxn id="66" idx="2"/>
            </p:cNvCxnSpPr>
            <p:nvPr/>
          </p:nvCxnSpPr>
          <p:spPr>
            <a:xfrm flipV="1">
              <a:off x="6928890" y="5214191"/>
              <a:ext cx="660348" cy="414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66" idx="2"/>
              <a:endCxn id="68" idx="0"/>
            </p:cNvCxnSpPr>
            <p:nvPr/>
          </p:nvCxnSpPr>
          <p:spPr>
            <a:xfrm>
              <a:off x="7589238" y="5214191"/>
              <a:ext cx="538015" cy="414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4431138" y="1663494"/>
              <a:ext cx="2286000" cy="878840"/>
            </a:xfrm>
            <a:prstGeom prst="rect">
              <a:avLst/>
            </a:prstGeom>
            <a:ln w="381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010</a:t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</a:t>
              </a:r>
              <a:r>
                <a:rPr lang="en-US" sz="2400" b="1" dirty="0" smtClean="0">
                  <a:solidFill>
                    <a:srgbClr val="FFFF00"/>
                  </a:solidFill>
                </a:rPr>
                <a:t>00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</a:t>
              </a:r>
              <a:r>
                <a:rPr lang="en-US" sz="2400" b="1" dirty="0" smtClean="0">
                  <a:solidFill>
                    <a:srgbClr val="FFFF00"/>
                  </a:solidFill>
                </a:rPr>
                <a:t>0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11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451437" y="3050334"/>
              <a:ext cx="1512362" cy="878840"/>
            </a:xfrm>
            <a:prstGeom prst="rect">
              <a:avLst/>
            </a:prstGeom>
            <a:ln w="381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b="1" dirty="0" smtClean="0">
                  <a:solidFill>
                    <a:srgbClr val="FFFF00"/>
                  </a:solidFill>
                </a:rPr>
                <a:t>101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953583" y="4315692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01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353923" y="4335351"/>
              <a:ext cx="995708" cy="609600"/>
            </a:xfrm>
            <a:prstGeom prst="rect">
              <a:avLst/>
            </a:prstGeom>
            <a:ln w="381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10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094528" y="3050334"/>
              <a:ext cx="1512362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b="1" dirty="0" smtClean="0">
                  <a:solidFill>
                    <a:srgbClr val="00FF00"/>
                  </a:solidFill>
                </a:rPr>
                <a:t>1011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05606" y="4315692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10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928890" y="4335351"/>
              <a:ext cx="1320696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110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431036" y="5628687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629399" y="5628687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69" name="Straight Arrow Connector 68"/>
          <p:cNvCxnSpPr/>
          <p:nvPr/>
        </p:nvCxnSpPr>
        <p:spPr>
          <a:xfrm flipV="1">
            <a:off x="4555607" y="2392247"/>
            <a:ext cx="1309553" cy="111441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3" idx="0"/>
          </p:cNvCxnSpPr>
          <p:nvPr/>
        </p:nvCxnSpPr>
        <p:spPr>
          <a:xfrm flipH="1" flipV="1">
            <a:off x="4555607" y="3810383"/>
            <a:ext cx="296715" cy="525502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377791" y="5338837"/>
            <a:ext cx="4119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4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836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</a:t>
            </a:r>
            <a:r>
              <a:rPr lang="en-US" dirty="0" err="1" smtClean="0"/>
              <a:t>Trie</a:t>
            </a:r>
            <a:r>
              <a:rPr lang="en-US" dirty="0" smtClean="0"/>
              <a:t>: Append</a:t>
            </a:r>
            <a:endParaRPr lang="en-US" dirty="0"/>
          </a:p>
        </p:txBody>
      </p:sp>
      <p:cxnSp>
        <p:nvCxnSpPr>
          <p:cNvPr id="18" name="Straight Connector 17"/>
          <p:cNvCxnSpPr>
            <a:stCxn id="28" idx="2"/>
            <a:endCxn id="34" idx="0"/>
          </p:cNvCxnSpPr>
          <p:nvPr/>
        </p:nvCxnSpPr>
        <p:spPr>
          <a:xfrm flipH="1">
            <a:off x="4207618" y="2542334"/>
            <a:ext cx="1366520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8" idx="2"/>
            <a:endCxn id="44" idx="0"/>
          </p:cNvCxnSpPr>
          <p:nvPr/>
        </p:nvCxnSpPr>
        <p:spPr>
          <a:xfrm>
            <a:off x="5574138" y="2542334"/>
            <a:ext cx="1276571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4" idx="2"/>
            <a:endCxn id="41" idx="0"/>
          </p:cNvCxnSpPr>
          <p:nvPr/>
        </p:nvCxnSpPr>
        <p:spPr>
          <a:xfrm flipH="1">
            <a:off x="3451437" y="3929174"/>
            <a:ext cx="756181" cy="38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4" idx="2"/>
            <a:endCxn id="43" idx="0"/>
          </p:cNvCxnSpPr>
          <p:nvPr/>
        </p:nvCxnSpPr>
        <p:spPr>
          <a:xfrm>
            <a:off x="4207618" y="3929174"/>
            <a:ext cx="644159" cy="406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4" idx="2"/>
            <a:endCxn id="53" idx="0"/>
          </p:cNvCxnSpPr>
          <p:nvPr/>
        </p:nvCxnSpPr>
        <p:spPr>
          <a:xfrm flipH="1">
            <a:off x="6103460" y="3929174"/>
            <a:ext cx="747249" cy="38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4" idx="2"/>
            <a:endCxn id="54" idx="0"/>
          </p:cNvCxnSpPr>
          <p:nvPr/>
        </p:nvCxnSpPr>
        <p:spPr>
          <a:xfrm>
            <a:off x="6850709" y="3929174"/>
            <a:ext cx="738529" cy="406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56" idx="0"/>
            <a:endCxn id="54" idx="2"/>
          </p:cNvCxnSpPr>
          <p:nvPr/>
        </p:nvCxnSpPr>
        <p:spPr>
          <a:xfrm flipV="1">
            <a:off x="6928890" y="5214191"/>
            <a:ext cx="660348" cy="41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4" idx="2"/>
            <a:endCxn id="57" idx="0"/>
          </p:cNvCxnSpPr>
          <p:nvPr/>
        </p:nvCxnSpPr>
        <p:spPr>
          <a:xfrm>
            <a:off x="7589238" y="5214191"/>
            <a:ext cx="538015" cy="41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431138" y="1663494"/>
            <a:ext cx="2286000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010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1001011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51437" y="3050334"/>
            <a:ext cx="1512362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53583" y="4315692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353923" y="4335351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10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94528" y="3050334"/>
            <a:ext cx="1512362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28320" y="2391713"/>
            <a:ext cx="17549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0100001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0101010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0100110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010111</a:t>
            </a:r>
          </a:p>
          <a:p>
            <a:r>
              <a:rPr lang="en-US" sz="2400" b="1" spc="150" dirty="0" smtClean="0">
                <a:latin typeface="Courier New" pitchFamily="49" charset="0"/>
                <a:cs typeface="Courier New" pitchFamily="49" charset="0"/>
              </a:rPr>
              <a:t>010110</a:t>
            </a:r>
            <a:endParaRPr lang="en-US" sz="2400" b="1" spc="15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605606" y="4315692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b="1" dirty="0" smtClean="0">
                <a:solidFill>
                  <a:schemeClr val="bg1"/>
                </a:solidFill>
              </a:rPr>
              <a:t>10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28890" y="4335351"/>
            <a:ext cx="1320696" cy="8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β:</a:t>
            </a:r>
            <a:r>
              <a:rPr lang="en-US" sz="2400" b="1" dirty="0" smtClean="0">
                <a:solidFill>
                  <a:schemeClr val="bg1"/>
                </a:solidFill>
              </a:rPr>
              <a:t> 110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431036" y="5628687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629399" y="5628687"/>
            <a:ext cx="99570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α: </a:t>
            </a:r>
            <a:r>
              <a:rPr lang="en-US" sz="2400" dirty="0" err="1" smtClean="0">
                <a:solidFill>
                  <a:schemeClr val="bg1"/>
                </a:solidFill>
              </a:rPr>
              <a:t>ε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182" y="4947005"/>
            <a:ext cx="1389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010010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03378" y="2025445"/>
            <a:ext cx="340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cs typeface="Courier New" pitchFamily="49" charset="0"/>
              </a:rPr>
              <a:t>0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4524924" y="3412285"/>
            <a:ext cx="340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cs typeface="Courier New" pitchFamily="49" charset="0"/>
              </a:rPr>
              <a:t>1</a:t>
            </a:r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3636155" y="4334006"/>
            <a:ext cx="2422207" cy="1926927"/>
            <a:chOff x="3636155" y="4334006"/>
            <a:chExt cx="2422207" cy="1926927"/>
          </a:xfrm>
        </p:grpSpPr>
        <p:sp>
          <p:nvSpPr>
            <p:cNvPr id="27" name="Rectangle 26"/>
            <p:cNvSpPr/>
            <p:nvPr/>
          </p:nvSpPr>
          <p:spPr>
            <a:xfrm>
              <a:off x="3636155" y="5651333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062654" y="5642079"/>
              <a:ext cx="99570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 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0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207186" y="4334006"/>
              <a:ext cx="1289181" cy="8788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α: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</a:rPr>
                <a:t>ε</a:t>
              </a:r>
              <a:r>
                <a:rPr lang="en-US" sz="2400" b="1" dirty="0" smtClean="0">
                  <a:solidFill>
                    <a:schemeClr val="bg1"/>
                  </a:solidFill>
                </a:rPr>
                <a:t/>
              </a:r>
              <a:br>
                <a:rPr lang="en-US" sz="2400" b="1" dirty="0" smtClean="0">
                  <a:solidFill>
                    <a:schemeClr val="bg1"/>
                  </a:solidFill>
                </a:rPr>
              </a:br>
              <a:r>
                <a:rPr lang="en-US" sz="2400" dirty="0" smtClean="0">
                  <a:solidFill>
                    <a:schemeClr val="bg1"/>
                  </a:solidFill>
                </a:rPr>
                <a:t>β: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11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V="1">
              <a:off x="4194750" y="5229034"/>
              <a:ext cx="660348" cy="414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855098" y="5229034"/>
              <a:ext cx="538015" cy="414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ectangle 44"/>
          <p:cNvSpPr/>
          <p:nvPr/>
        </p:nvSpPr>
        <p:spPr>
          <a:xfrm>
            <a:off x="5086684" y="4700312"/>
            <a:ext cx="340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pc="150" dirty="0" smtClean="0">
                <a:solidFill>
                  <a:srgbClr val="FF0000"/>
                </a:solidFill>
                <a:cs typeface="Courier New" pitchFamily="49" charset="0"/>
              </a:rPr>
              <a:t>0</a:t>
            </a:r>
            <a:endParaRPr lang="en-US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223062" y="5510053"/>
            <a:ext cx="3107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Insert/Delete </a:t>
            </a:r>
            <a:r>
              <a:rPr lang="en-US" sz="3200" dirty="0" smtClean="0"/>
              <a:t>are</a:t>
            </a:r>
            <a:br>
              <a:rPr lang="en-US" sz="3200" dirty="0" smtClean="0"/>
            </a:br>
            <a:r>
              <a:rPr lang="en-US" sz="3200" dirty="0" smtClean="0"/>
              <a:t> similar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53654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4" grpId="0"/>
      <p:bldP spid="45" grpId="0"/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8051"/>
          </a:xfrm>
        </p:spPr>
        <p:txBody>
          <a:bodyPr>
            <a:normAutofit/>
          </a:bodyPr>
          <a:lstStyle/>
          <a:p>
            <a:r>
              <a:rPr lang="en-US" dirty="0" smtClean="0"/>
              <a:t>Information-theoretic lower bound</a:t>
            </a:r>
          </a:p>
          <a:p>
            <a:pPr lvl="1"/>
            <a:r>
              <a:rPr lang="en-US" dirty="0" smtClean="0"/>
              <a:t>LB(S) = LT(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) + nH</a:t>
            </a:r>
            <a:r>
              <a:rPr lang="en-US" baseline="-25000" dirty="0" smtClean="0"/>
              <a:t>0</a:t>
            </a:r>
            <a:r>
              <a:rPr lang="en-US" dirty="0" smtClean="0"/>
              <a:t>(S)</a:t>
            </a:r>
          </a:p>
          <a:p>
            <a:pPr lvl="1"/>
            <a:r>
              <a:rPr lang="en-US" dirty="0" smtClean="0"/>
              <a:t>LT is the information-theoretic lower bound for storing a </a:t>
            </a:r>
            <a:r>
              <a:rPr lang="en-US" i="1" dirty="0" smtClean="0"/>
              <a:t>set</a:t>
            </a:r>
            <a:r>
              <a:rPr lang="en-US" dirty="0" smtClean="0"/>
              <a:t> of strings</a:t>
            </a:r>
          </a:p>
          <a:p>
            <a:r>
              <a:rPr lang="en-US" dirty="0" smtClean="0"/>
              <a:t>Static WT: LB(S) + o(</a:t>
            </a:r>
            <a:r>
              <a:rPr lang="en-US" dirty="0" err="1" smtClean="0"/>
              <a:t>ĥn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Append-only WT: LB(S) + PT(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)+ o(</a:t>
            </a:r>
            <a:r>
              <a:rPr lang="en-US" dirty="0" err="1" smtClean="0"/>
              <a:t>ĥn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PT(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): space taken by the Patricia </a:t>
            </a:r>
            <a:r>
              <a:rPr lang="en-US" dirty="0" err="1" smtClean="0"/>
              <a:t>Trie</a:t>
            </a:r>
            <a:endParaRPr lang="en-US" dirty="0" smtClean="0"/>
          </a:p>
          <a:p>
            <a:r>
              <a:rPr lang="en-US" dirty="0" smtClean="0"/>
              <a:t>Fully dynamic WT: LB(S) + PT(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)+ O(nH</a:t>
            </a:r>
            <a:r>
              <a:rPr lang="en-US" baseline="-25000" dirty="0" smtClean="0"/>
              <a:t>0</a:t>
            </a:r>
            <a:r>
              <a:rPr lang="en-US" dirty="0" smtClean="0"/>
              <a:t>(S))</a:t>
            </a:r>
          </a:p>
        </p:txBody>
      </p:sp>
    </p:spTree>
    <p:extLst>
      <p:ext uri="{BB962C8B-B14F-4D97-AF65-F5344CB8AC3E}">
        <p14:creationId xmlns:p14="http://schemas.microsoft.com/office/powerpoint/2010/main" val="1012301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Need new dynamic </a:t>
            </a:r>
            <a:r>
              <a:rPr lang="en-US" dirty="0" err="1" smtClean="0"/>
              <a:t>bitvectors</a:t>
            </a:r>
            <a:r>
              <a:rPr lang="en-US" dirty="0" smtClean="0"/>
              <a:t> to support </a:t>
            </a:r>
            <a:r>
              <a:rPr lang="en-US" i="1" dirty="0" smtClean="0"/>
              <a:t>initialization</a:t>
            </a:r>
            <a:r>
              <a:rPr lang="en-US" dirty="0" smtClean="0"/>
              <a:t> (create a </a:t>
            </a:r>
            <a:r>
              <a:rPr lang="en-US" dirty="0" err="1" smtClean="0"/>
              <a:t>bitvector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0</a:t>
            </a:r>
            <a:r>
              <a:rPr lang="en-US" baseline="30000" dirty="0" smtClean="0"/>
              <a:t>n</a:t>
            </a:r>
            <a:r>
              <a:rPr lang="en-US" dirty="0" smtClean="0"/>
              <a:t> or </a:t>
            </a:r>
            <a:r>
              <a:rPr lang="en-US" dirty="0" smtClean="0">
                <a:latin typeface="Courier New"/>
                <a:cs typeface="Courier New"/>
              </a:rPr>
              <a:t>1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Static and Append-only Wavelet </a:t>
            </a:r>
            <a:r>
              <a:rPr lang="en-US" dirty="0" err="1" smtClean="0"/>
              <a:t>Trie</a:t>
            </a:r>
            <a:endParaRPr lang="en-US" dirty="0" smtClean="0"/>
          </a:p>
          <a:p>
            <a:pPr lvl="1"/>
            <a:r>
              <a:rPr lang="en-US" dirty="0" smtClean="0"/>
              <a:t>All supported operations in O(|s| +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s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</a:t>
            </a:r>
            <a:r>
              <a:rPr lang="en-US" baseline="-25000" dirty="0" err="1" smtClean="0"/>
              <a:t>s</a:t>
            </a:r>
            <a:r>
              <a:rPr lang="en-US" dirty="0" smtClean="0"/>
              <a:t> is number of nodes traversed by string </a:t>
            </a:r>
            <a:r>
              <a:rPr lang="en-US" i="1" dirty="0" smtClean="0"/>
              <a:t>s</a:t>
            </a:r>
            <a:endParaRPr lang="en-US" dirty="0" smtClean="0"/>
          </a:p>
          <a:p>
            <a:r>
              <a:rPr lang="en-US" dirty="0" smtClean="0"/>
              <a:t>Fully dynamic Wavelet </a:t>
            </a:r>
            <a:r>
              <a:rPr lang="en-US" dirty="0" err="1" smtClean="0"/>
              <a:t>Trie</a:t>
            </a:r>
            <a:endParaRPr lang="en-US" dirty="0" smtClean="0"/>
          </a:p>
          <a:p>
            <a:pPr lvl="1"/>
            <a:r>
              <a:rPr lang="en-US" dirty="0" smtClean="0"/>
              <a:t>All supported operations in O(|s| +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s</a:t>
            </a:r>
            <a:r>
              <a:rPr lang="en-US" dirty="0" smtClean="0"/>
              <a:t> log n)</a:t>
            </a:r>
          </a:p>
          <a:p>
            <a:pPr lvl="1"/>
            <a:r>
              <a:rPr lang="en-US" dirty="0" smtClean="0"/>
              <a:t>Deletion may take O(|</a:t>
            </a:r>
            <a:r>
              <a:rPr lang="en-US" dirty="0" err="1" smtClean="0"/>
              <a:t>ŝ</a:t>
            </a:r>
            <a:r>
              <a:rPr lang="en-US" dirty="0" smtClean="0"/>
              <a:t>| +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s</a:t>
            </a:r>
            <a:r>
              <a:rPr lang="en-US" dirty="0" smtClean="0"/>
              <a:t> log n) where </a:t>
            </a:r>
            <a:r>
              <a:rPr lang="en-US" dirty="0" err="1" smtClean="0"/>
              <a:t>ŝ</a:t>
            </a:r>
            <a:r>
              <a:rPr lang="en-US" dirty="0" smtClean="0"/>
              <a:t> is longest string in the </a:t>
            </a:r>
            <a:r>
              <a:rPr lang="en-US" dirty="0" err="1" smtClean="0"/>
              <a:t>trie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54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THIS HAS NOTHING TO DO WITH WAVELETS!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545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 for your attention!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9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96"/>
    </mc:Choice>
    <mc:Fallback xmlns="">
      <p:transition xmlns:p14="http://schemas.microsoft.com/office/powerpoint/2010/main" spd="slow" advTm="449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Indexed </a:t>
            </a:r>
            <a:r>
              <a:rPr lang="en-US" dirty="0"/>
              <a:t>S</a:t>
            </a:r>
            <a:r>
              <a:rPr lang="en-US" dirty="0" smtClean="0"/>
              <a:t>tring </a:t>
            </a:r>
            <a:r>
              <a:rPr lang="en-US" dirty="0"/>
              <a:t>S</a:t>
            </a:r>
            <a:r>
              <a:rPr lang="en-US" dirty="0" smtClean="0"/>
              <a:t>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87675"/>
            <a:ext cx="8458200" cy="14477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" indent="0" algn="ctr">
              <a:buNone/>
            </a:pPr>
            <a:r>
              <a:rPr lang="en-US" dirty="0">
                <a:latin typeface="Courier New"/>
                <a:cs typeface="Courier New"/>
              </a:rPr>
              <a:t/>
            </a:r>
            <a:br>
              <a:rPr lang="en-US" dirty="0">
                <a:latin typeface="Courier New"/>
                <a:cs typeface="Courier New"/>
              </a:rPr>
            </a:br>
            <a:r>
              <a:rPr lang="en-US" sz="2800" dirty="0" smtClean="0">
                <a:latin typeface="Courier New"/>
                <a:cs typeface="Courier New"/>
              </a:rPr>
              <a:t>(foo, bar, </a:t>
            </a:r>
            <a:r>
              <a:rPr lang="en-US" sz="2800" dirty="0" err="1" smtClean="0">
                <a:latin typeface="Courier New"/>
                <a:cs typeface="Courier New"/>
              </a:rPr>
              <a:t>foobar</a:t>
            </a:r>
            <a:r>
              <a:rPr lang="en-US" sz="2800" dirty="0" smtClean="0">
                <a:latin typeface="Courier New"/>
                <a:cs typeface="Courier New"/>
              </a:rPr>
              <a:t>, foo, bar, bar, foo)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103951"/>
            <a:ext cx="8229600" cy="3486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Queries</a:t>
            </a:r>
          </a:p>
          <a:p>
            <a:pPr lvl="1"/>
            <a:r>
              <a:rPr lang="en-US" b="1" dirty="0" smtClean="0"/>
              <a:t>Access(</a:t>
            </a:r>
            <a:r>
              <a:rPr lang="en-US" b="1" dirty="0" err="1" smtClean="0"/>
              <a:t>i</a:t>
            </a:r>
            <a:r>
              <a:rPr lang="en-US" b="1" dirty="0" smtClean="0"/>
              <a:t>):</a:t>
            </a:r>
            <a:r>
              <a:rPr lang="en-US" dirty="0" smtClean="0"/>
              <a:t> access the </a:t>
            </a:r>
            <a:r>
              <a:rPr lang="en-US" i="1" dirty="0" err="1" smtClean="0"/>
              <a:t>i</a:t>
            </a:r>
            <a:r>
              <a:rPr lang="en-US" dirty="0" err="1" smtClean="0"/>
              <a:t>-th</a:t>
            </a:r>
            <a:r>
              <a:rPr lang="en-US" dirty="0" smtClean="0"/>
              <a:t> element</a:t>
            </a:r>
          </a:p>
          <a:p>
            <a:pPr lvl="2"/>
            <a:r>
              <a:rPr lang="en-US" dirty="0" smtClean="0"/>
              <a:t>Access(2) = </a:t>
            </a:r>
            <a:r>
              <a:rPr lang="en-US" dirty="0" err="1" smtClean="0">
                <a:latin typeface="Courier New"/>
                <a:cs typeface="Courier New"/>
              </a:rPr>
              <a:t>foobar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b="1" dirty="0" smtClean="0"/>
              <a:t>Rank(s, </a:t>
            </a:r>
            <a:r>
              <a:rPr lang="en-US" b="1" dirty="0" err="1" smtClean="0"/>
              <a:t>pos</a:t>
            </a:r>
            <a:r>
              <a:rPr lang="en-US" b="1" dirty="0" smtClean="0"/>
              <a:t>):</a:t>
            </a:r>
            <a:r>
              <a:rPr lang="en-US" dirty="0" smtClean="0"/>
              <a:t> count occurrences of </a:t>
            </a:r>
            <a:r>
              <a:rPr lang="en-US" i="1" dirty="0" smtClean="0"/>
              <a:t>s</a:t>
            </a:r>
            <a:r>
              <a:rPr lang="en-US" dirty="0" smtClean="0"/>
              <a:t> before </a:t>
            </a:r>
            <a:r>
              <a:rPr lang="en-US" i="1" dirty="0" err="1" smtClean="0"/>
              <a:t>pos</a:t>
            </a:r>
            <a:endParaRPr lang="en-US" b="1" i="1" dirty="0" smtClean="0"/>
          </a:p>
          <a:p>
            <a:pPr lvl="2"/>
            <a:r>
              <a:rPr lang="en-US" dirty="0" smtClean="0"/>
              <a:t>Rank(</a:t>
            </a:r>
            <a:r>
              <a:rPr lang="en-US" dirty="0" smtClean="0">
                <a:latin typeface="Courier New"/>
                <a:cs typeface="Courier New"/>
              </a:rPr>
              <a:t>bar</a:t>
            </a:r>
            <a:r>
              <a:rPr lang="en-US" dirty="0" smtClean="0"/>
              <a:t>, 5) = 2</a:t>
            </a:r>
          </a:p>
          <a:p>
            <a:pPr lvl="1"/>
            <a:r>
              <a:rPr lang="en-US" b="1" dirty="0" smtClean="0"/>
              <a:t>Select(s, </a:t>
            </a:r>
            <a:r>
              <a:rPr lang="en-US" b="1" dirty="0" err="1" smtClean="0"/>
              <a:t>i</a:t>
            </a:r>
            <a:r>
              <a:rPr lang="en-US" b="1" dirty="0" smtClean="0"/>
              <a:t>):</a:t>
            </a:r>
            <a:r>
              <a:rPr lang="en-US" dirty="0" smtClean="0"/>
              <a:t> find the </a:t>
            </a:r>
            <a:r>
              <a:rPr lang="en-US" i="1" dirty="0" err="1" smtClean="0"/>
              <a:t>i</a:t>
            </a:r>
            <a:r>
              <a:rPr lang="en-US" dirty="0" err="1" smtClean="0"/>
              <a:t>-</a:t>
            </a:r>
            <a:r>
              <a:rPr lang="en-US" dirty="0" err="1" smtClean="0"/>
              <a:t>th</a:t>
            </a:r>
            <a:r>
              <a:rPr lang="en-US" dirty="0" smtClean="0"/>
              <a:t> occurrence of a </a:t>
            </a:r>
            <a:r>
              <a:rPr lang="en-US" i="1" dirty="0" smtClean="0"/>
              <a:t>s</a:t>
            </a:r>
          </a:p>
          <a:p>
            <a:pPr lvl="2"/>
            <a:r>
              <a:rPr lang="en-US" dirty="0" smtClean="0"/>
              <a:t>Select(</a:t>
            </a:r>
            <a:r>
              <a:rPr lang="en-US" dirty="0" smtClean="0">
                <a:latin typeface="Courier New"/>
                <a:cs typeface="Courier New"/>
              </a:rPr>
              <a:t>foo</a:t>
            </a:r>
            <a:r>
              <a:rPr lang="en-US" dirty="0" smtClean="0"/>
              <a:t>, 2) =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616" y="2455993"/>
            <a:ext cx="7970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0     1      </a:t>
            </a:r>
            <a:r>
              <a:rPr lang="en-US" sz="105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2     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3     4     5   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6  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25130" y="1519825"/>
            <a:ext cx="0" cy="533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773636" y="1533701"/>
            <a:ext cx="7685901" cy="935687"/>
            <a:chOff x="773636" y="1533701"/>
            <a:chExt cx="7685901" cy="93568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73636" y="2447063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620581" y="2460458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3284" y="2464923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8112524" y="1533701"/>
              <a:ext cx="0" cy="53340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1821964" y="1800401"/>
            <a:ext cx="5538233" cy="996650"/>
            <a:chOff x="1821964" y="1800401"/>
            <a:chExt cx="5538233" cy="99665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6575641" y="1800401"/>
              <a:ext cx="0" cy="996650"/>
            </a:xfrm>
            <a:prstGeom prst="line">
              <a:avLst/>
            </a:pr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/>
            <p:cNvGrpSpPr/>
            <p:nvPr/>
          </p:nvGrpSpPr>
          <p:grpSpPr>
            <a:xfrm>
              <a:off x="1821964" y="2451528"/>
              <a:ext cx="4485501" cy="8930"/>
              <a:chOff x="1821964" y="2451528"/>
              <a:chExt cx="4485501" cy="893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821964" y="2455993"/>
                <a:ext cx="646253" cy="4465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661212" y="2451528"/>
                <a:ext cx="646253" cy="4465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/>
            <p:cNvCxnSpPr/>
            <p:nvPr/>
          </p:nvCxnSpPr>
          <p:spPr>
            <a:xfrm>
              <a:off x="6713944" y="2458225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8774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87675"/>
            <a:ext cx="8458200" cy="14477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" indent="0" algn="ctr">
              <a:buNone/>
            </a:pPr>
            <a:r>
              <a:rPr lang="en-US" dirty="0">
                <a:latin typeface="Courier New"/>
                <a:cs typeface="Courier New"/>
              </a:rPr>
              <a:t/>
            </a:r>
            <a:br>
              <a:rPr lang="en-US" dirty="0">
                <a:latin typeface="Courier New"/>
                <a:cs typeface="Courier New"/>
              </a:rPr>
            </a:br>
            <a:r>
              <a:rPr lang="en-US" sz="2800" dirty="0" smtClean="0">
                <a:latin typeface="Courier New"/>
                <a:cs typeface="Courier New"/>
              </a:rPr>
              <a:t>(foo, bar, </a:t>
            </a:r>
            <a:r>
              <a:rPr lang="en-US" sz="2800" dirty="0" err="1" smtClean="0">
                <a:latin typeface="Courier New"/>
                <a:cs typeface="Courier New"/>
              </a:rPr>
              <a:t>foobar</a:t>
            </a:r>
            <a:r>
              <a:rPr lang="en-US" sz="2800" dirty="0" smtClean="0">
                <a:latin typeface="Courier New"/>
                <a:cs typeface="Courier New"/>
              </a:rPr>
              <a:t>, foo, bar, bar, foo)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103951"/>
            <a:ext cx="8229600" cy="3486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Queries</a:t>
            </a:r>
          </a:p>
          <a:p>
            <a:pPr lvl="1"/>
            <a:r>
              <a:rPr lang="en-US" b="1" dirty="0" err="1" smtClean="0"/>
              <a:t>RankPrefix</a:t>
            </a:r>
            <a:r>
              <a:rPr lang="en-US" b="1" dirty="0" smtClean="0"/>
              <a:t>(p, </a:t>
            </a:r>
            <a:r>
              <a:rPr lang="en-US" b="1" dirty="0" err="1" smtClean="0"/>
              <a:t>pos</a:t>
            </a:r>
            <a:r>
              <a:rPr lang="en-US" b="1" dirty="0" smtClean="0"/>
              <a:t>):</a:t>
            </a:r>
            <a:r>
              <a:rPr lang="en-US" dirty="0" smtClean="0"/>
              <a:t> count strings prefixed by </a:t>
            </a:r>
            <a:r>
              <a:rPr lang="en-US" i="1" dirty="0" smtClean="0"/>
              <a:t>p</a:t>
            </a:r>
            <a:r>
              <a:rPr lang="en-US" dirty="0" smtClean="0"/>
              <a:t> before </a:t>
            </a:r>
            <a:r>
              <a:rPr lang="en-US" i="1" dirty="0" err="1" smtClean="0"/>
              <a:t>pos</a:t>
            </a:r>
            <a:endParaRPr lang="en-US" b="1" i="1" dirty="0" smtClean="0"/>
          </a:p>
          <a:p>
            <a:pPr lvl="2"/>
            <a:r>
              <a:rPr lang="en-US" dirty="0" err="1" smtClean="0"/>
              <a:t>RankPrefix</a:t>
            </a:r>
            <a:r>
              <a:rPr lang="en-US" dirty="0" smtClean="0"/>
              <a:t>(</a:t>
            </a:r>
            <a:r>
              <a:rPr lang="en-US" dirty="0" smtClean="0">
                <a:latin typeface="Courier New"/>
                <a:cs typeface="Courier New"/>
              </a:rPr>
              <a:t>foo</a:t>
            </a:r>
            <a:r>
              <a:rPr lang="en-US" dirty="0" smtClean="0"/>
              <a:t>, 5) = 3</a:t>
            </a:r>
          </a:p>
          <a:p>
            <a:pPr lvl="1"/>
            <a:r>
              <a:rPr lang="en-US" b="1" dirty="0" err="1" smtClean="0"/>
              <a:t>SelectPrefix</a:t>
            </a:r>
            <a:r>
              <a:rPr lang="en-US" b="1" dirty="0" smtClean="0"/>
              <a:t>(p, </a:t>
            </a:r>
            <a:r>
              <a:rPr lang="en-US" b="1" dirty="0" err="1" smtClean="0"/>
              <a:t>i</a:t>
            </a:r>
            <a:r>
              <a:rPr lang="en-US" b="1" dirty="0" smtClean="0"/>
              <a:t>):</a:t>
            </a:r>
            <a:r>
              <a:rPr lang="en-US" dirty="0" smtClean="0"/>
              <a:t> find the </a:t>
            </a:r>
            <a:r>
              <a:rPr lang="en-US" i="1" dirty="0" err="1" smtClean="0"/>
              <a:t>i</a:t>
            </a:r>
            <a:r>
              <a:rPr lang="en-US" dirty="0" err="1" smtClean="0"/>
              <a:t>-</a:t>
            </a:r>
            <a:r>
              <a:rPr lang="en-US" dirty="0" err="1" smtClean="0"/>
              <a:t>th</a:t>
            </a:r>
            <a:r>
              <a:rPr lang="en-US" dirty="0" smtClean="0"/>
              <a:t> string prefixed by </a:t>
            </a:r>
            <a:r>
              <a:rPr lang="en-US" i="1" dirty="0" smtClean="0"/>
              <a:t>p</a:t>
            </a:r>
          </a:p>
          <a:p>
            <a:pPr lvl="2"/>
            <a:r>
              <a:rPr lang="en-US" dirty="0" err="1" smtClean="0"/>
              <a:t>SelectPrefix</a:t>
            </a:r>
            <a:r>
              <a:rPr lang="en-US" dirty="0" smtClean="0"/>
              <a:t>(</a:t>
            </a:r>
            <a:r>
              <a:rPr lang="en-US" dirty="0" smtClean="0">
                <a:latin typeface="Courier New"/>
                <a:cs typeface="Courier New"/>
              </a:rPr>
              <a:t>foo</a:t>
            </a:r>
            <a:r>
              <a:rPr lang="en-US" dirty="0" smtClean="0"/>
              <a:t>, 2) =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616" y="2455993"/>
            <a:ext cx="7970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0     1      </a:t>
            </a:r>
            <a:r>
              <a:rPr lang="en-US" sz="105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2     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3     4     5   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6  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575641" y="1800401"/>
            <a:ext cx="0" cy="996650"/>
          </a:xfrm>
          <a:prstGeom prst="line">
            <a:avLst/>
          </a:pr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37814" y="1533701"/>
            <a:ext cx="0" cy="533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73636" y="2447063"/>
            <a:ext cx="7685901" cy="22325"/>
            <a:chOff x="773636" y="2447063"/>
            <a:chExt cx="7685901" cy="22325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73636" y="2447063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620581" y="2460458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3284" y="2464923"/>
              <a:ext cx="646253" cy="44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933503" y="2453760"/>
              <a:ext cx="1218136" cy="1562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4485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storing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Write the </a:t>
            </a:r>
            <a:r>
              <a:rPr lang="en-US" b="1" dirty="0" smtClean="0"/>
              <a:t>columns</a:t>
            </a:r>
            <a:r>
              <a:rPr lang="en-US" dirty="0" smtClean="0"/>
              <a:t> as string sequences</a:t>
            </a:r>
          </a:p>
          <a:p>
            <a:pPr lvl="1"/>
            <a:r>
              <a:rPr lang="en-US" dirty="0" smtClean="0"/>
              <a:t>Store them separately</a:t>
            </a:r>
          </a:p>
          <a:p>
            <a:pPr lvl="1"/>
            <a:r>
              <a:rPr lang="en-US" dirty="0" smtClean="0"/>
              <a:t>Reduce relational operations to </a:t>
            </a:r>
            <a:r>
              <a:rPr lang="en-US" b="1" dirty="0" smtClean="0"/>
              <a:t>sequence queries</a:t>
            </a: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598210"/>
              </p:ext>
            </p:extLst>
          </p:nvPr>
        </p:nvGraphicFramePr>
        <p:xfrm>
          <a:off x="776712" y="3225586"/>
          <a:ext cx="966167" cy="349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167"/>
              </a:tblGrid>
              <a:tr h="142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User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Leonard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Penny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Sheldon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Penny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Leonard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Sheldon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Sheldon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068923"/>
              </p:ext>
            </p:extLst>
          </p:nvPr>
        </p:nvGraphicFramePr>
        <p:xfrm>
          <a:off x="1745425" y="3225586"/>
          <a:ext cx="2880840" cy="349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840"/>
              </a:tblGrid>
              <a:tr h="142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Likes URL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battle.net</a:t>
                      </a:r>
                      <a:r>
                        <a:rPr lang="en-US" dirty="0" smtClean="0"/>
                        <a:t>/wow/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tmz.com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battle.net</a:t>
                      </a:r>
                      <a:r>
                        <a:rPr lang="en-US" dirty="0" smtClean="0"/>
                        <a:t>/wow/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thecheesecakefactory.com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wikipedia.org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Star_Trek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wikipedia.org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String_theory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marvel.com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041064"/>
              </p:ext>
            </p:extLst>
          </p:nvPr>
        </p:nvGraphicFramePr>
        <p:xfrm>
          <a:off x="461521" y="3225586"/>
          <a:ext cx="315189" cy="349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189"/>
              </a:tblGrid>
              <a:tr h="142875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669089"/>
              </p:ext>
            </p:extLst>
          </p:nvPr>
        </p:nvGraphicFramePr>
        <p:xfrm>
          <a:off x="2258714" y="3225586"/>
          <a:ext cx="324912" cy="349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912"/>
              </a:tblGrid>
              <a:tr h="142875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546337" y="3810000"/>
            <a:ext cx="33433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does </a:t>
            </a:r>
            <a:r>
              <a:rPr lang="en-US" sz="2400" b="1" dirty="0" smtClean="0"/>
              <a:t>Sheldon </a:t>
            </a:r>
            <a:r>
              <a:rPr lang="en-US" sz="2400" dirty="0" smtClean="0"/>
              <a:t>like?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Who likes pages from domain </a:t>
            </a:r>
            <a:r>
              <a:rPr lang="en-US" sz="2400" b="1" dirty="0" err="1" smtClean="0"/>
              <a:t>wikipedia.org</a:t>
            </a:r>
            <a:r>
              <a:rPr lang="en-US" sz="2400" dirty="0" smtClean="0"/>
              <a:t>?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Other operations: range counting, …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4246" y="4684296"/>
            <a:ext cx="39766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4246" y="5979696"/>
            <a:ext cx="39766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4246" y="6436896"/>
            <a:ext cx="39766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884947" y="4684296"/>
            <a:ext cx="410437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884947" y="5979696"/>
            <a:ext cx="410437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884947" y="6436896"/>
            <a:ext cx="410437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884947" y="5598696"/>
            <a:ext cx="410437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884947" y="6055896"/>
            <a:ext cx="410437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4246" y="5598696"/>
            <a:ext cx="387275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4246" y="6055896"/>
            <a:ext cx="387275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203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08958 0.0004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We want to support the following operations:</a:t>
            </a:r>
          </a:p>
          <a:p>
            <a:r>
              <a:rPr lang="en-US" b="1" dirty="0" smtClean="0"/>
              <a:t>Insert(s, </a:t>
            </a:r>
            <a:r>
              <a:rPr lang="en-US" b="1" dirty="0" err="1" smtClean="0"/>
              <a:t>pos</a:t>
            </a:r>
            <a:r>
              <a:rPr lang="en-US" b="1" dirty="0" smtClean="0"/>
              <a:t>)</a:t>
            </a:r>
            <a:r>
              <a:rPr lang="en-US" dirty="0" smtClean="0"/>
              <a:t>: insert the string </a:t>
            </a:r>
            <a:r>
              <a:rPr lang="en-US" i="1" dirty="0" smtClean="0"/>
              <a:t>s</a:t>
            </a:r>
            <a:r>
              <a:rPr lang="en-US" dirty="0" smtClean="0"/>
              <a:t> immediately before position </a:t>
            </a:r>
            <a:r>
              <a:rPr lang="en-US" i="1" dirty="0" err="1" smtClean="0"/>
              <a:t>pos</a:t>
            </a:r>
            <a:endParaRPr lang="en-US" i="1" dirty="0" smtClean="0"/>
          </a:p>
          <a:p>
            <a:r>
              <a:rPr lang="en-US" b="1" dirty="0" smtClean="0"/>
              <a:t>Append(s)</a:t>
            </a:r>
            <a:r>
              <a:rPr lang="en-US" dirty="0" smtClean="0"/>
              <a:t>: append the string </a:t>
            </a:r>
            <a:r>
              <a:rPr lang="en-US" i="1" dirty="0" smtClean="0"/>
              <a:t>s</a:t>
            </a:r>
            <a:r>
              <a:rPr lang="en-US" dirty="0" smtClean="0"/>
              <a:t> at end of the sequence (special case of </a:t>
            </a:r>
            <a:r>
              <a:rPr lang="en-US" b="1" dirty="0" smtClean="0"/>
              <a:t>Insert</a:t>
            </a:r>
            <a:r>
              <a:rPr lang="en-US" dirty="0" smtClean="0"/>
              <a:t>)</a:t>
            </a:r>
            <a:endParaRPr lang="en-US" b="1" dirty="0" smtClean="0"/>
          </a:p>
          <a:p>
            <a:r>
              <a:rPr lang="en-US" b="1" dirty="0" smtClean="0"/>
              <a:t>Delete(</a:t>
            </a:r>
            <a:r>
              <a:rPr lang="en-US" b="1" dirty="0" err="1" smtClean="0"/>
              <a:t>pos</a:t>
            </a:r>
            <a:r>
              <a:rPr lang="en-US" b="1" dirty="0" smtClean="0"/>
              <a:t>)</a:t>
            </a:r>
            <a:r>
              <a:rPr lang="en-US" dirty="0" smtClean="0"/>
              <a:t>: delete the string at position </a:t>
            </a:r>
            <a:r>
              <a:rPr lang="en-US" i="1" dirty="0" err="1" smtClean="0"/>
              <a:t>pos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data structure only supports </a:t>
            </a:r>
            <a:r>
              <a:rPr lang="en-US" b="1" dirty="0" smtClean="0"/>
              <a:t>Append</a:t>
            </a:r>
            <a:r>
              <a:rPr lang="en-US" dirty="0" smtClean="0"/>
              <a:t>, we call it </a:t>
            </a:r>
            <a:r>
              <a:rPr lang="en-US" i="1" dirty="0" smtClean="0"/>
              <a:t>append-only</a:t>
            </a:r>
            <a:r>
              <a:rPr lang="en-US" dirty="0" smtClean="0"/>
              <a:t>, otherwise </a:t>
            </a:r>
            <a:r>
              <a:rPr lang="en-US" i="1" dirty="0" smtClean="0"/>
              <a:t>dynamic</a:t>
            </a:r>
            <a:r>
              <a:rPr lang="en-US" dirty="0" smtClean="0"/>
              <a:t> (or </a:t>
            </a:r>
            <a:r>
              <a:rPr lang="en-US" i="1" dirty="0" smtClean="0"/>
              <a:t>fully dynamic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2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the sequence in </a:t>
            </a:r>
            <a:r>
              <a:rPr lang="en-US" b="1" dirty="0" smtClean="0"/>
              <a:t>as little space as possible</a:t>
            </a:r>
          </a:p>
          <a:p>
            <a:pPr lvl="1"/>
            <a:r>
              <a:rPr lang="en-US" dirty="0" smtClean="0"/>
              <a:t>Close to the information-theoretic lower bound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But still be able to support all the described operations (query and update) </a:t>
            </a:r>
            <a:r>
              <a:rPr lang="en-US" b="1" dirty="0" smtClean="0"/>
              <a:t>efficiently</a:t>
            </a:r>
          </a:p>
          <a:p>
            <a:pPr lvl="1"/>
            <a:r>
              <a:rPr lang="en-US" dirty="0" smtClean="0"/>
              <a:t>Aim for worst-case </a:t>
            </a:r>
            <a:r>
              <a:rPr lang="en-US" dirty="0" err="1" smtClean="0"/>
              <a:t>polylog</a:t>
            </a:r>
            <a:r>
              <a:rPr lang="en-US" dirty="0" smtClean="0"/>
              <a:t> operations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2370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87675"/>
            <a:ext cx="8458200" cy="14477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" indent="0" algn="ctr">
              <a:buNone/>
            </a:pPr>
            <a:r>
              <a:rPr lang="en-US" dirty="0">
                <a:latin typeface="Courier New"/>
                <a:cs typeface="Courier New"/>
              </a:rPr>
              <a:t/>
            </a:r>
            <a:br>
              <a:rPr lang="en-US" dirty="0">
                <a:latin typeface="Courier New"/>
                <a:cs typeface="Courier New"/>
              </a:rPr>
            </a:br>
            <a:r>
              <a:rPr lang="en-US" sz="2800" dirty="0" smtClean="0">
                <a:latin typeface="Courier New"/>
                <a:cs typeface="Courier New"/>
              </a:rPr>
              <a:t>(foo, bar, </a:t>
            </a:r>
            <a:r>
              <a:rPr lang="en-US" sz="2800" dirty="0" err="1" smtClean="0">
                <a:latin typeface="Courier New"/>
                <a:cs typeface="Courier New"/>
              </a:rPr>
              <a:t>foobar</a:t>
            </a:r>
            <a:r>
              <a:rPr lang="en-US" sz="2800" dirty="0" smtClean="0">
                <a:latin typeface="Courier New"/>
                <a:cs typeface="Courier New"/>
              </a:rPr>
              <a:t>, foo, bar, bar, foo)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103951"/>
            <a:ext cx="8229600" cy="348680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Sequence S, |S| = n</a:t>
            </a:r>
          </a:p>
          <a:p>
            <a:pPr lvl="1"/>
            <a:r>
              <a:rPr lang="en-US" dirty="0" smtClean="0"/>
              <a:t>In the example n = 7</a:t>
            </a:r>
          </a:p>
          <a:p>
            <a:r>
              <a:rPr lang="en-US" dirty="0" smtClean="0"/>
              <a:t>String set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set</a:t>
            </a:r>
            <a:r>
              <a:rPr lang="en-US" dirty="0" smtClean="0"/>
              <a:t> is </a:t>
            </a:r>
            <a:r>
              <a:rPr lang="en-US" i="1" dirty="0" smtClean="0"/>
              <a:t>unordered set</a:t>
            </a:r>
            <a:r>
              <a:rPr lang="en-US" dirty="0" smtClean="0"/>
              <a:t> of </a:t>
            </a:r>
            <a:r>
              <a:rPr lang="en-US" i="1" dirty="0" smtClean="0"/>
              <a:t>distinct</a:t>
            </a:r>
            <a:r>
              <a:rPr lang="en-US" dirty="0" smtClean="0"/>
              <a:t> strings appearing in S</a:t>
            </a:r>
          </a:p>
          <a:p>
            <a:pPr lvl="1"/>
            <a:r>
              <a:rPr lang="en-US" dirty="0" smtClean="0"/>
              <a:t>In the example, </a:t>
            </a:r>
            <a:r>
              <a:rPr lang="en-US" dirty="0" smtClean="0">
                <a:latin typeface="Courier New"/>
                <a:cs typeface="Courier New"/>
              </a:rPr>
              <a:t>{foo, bar, </a:t>
            </a:r>
            <a:r>
              <a:rPr lang="en-US" dirty="0" err="1" smtClean="0">
                <a:latin typeface="Courier New"/>
                <a:cs typeface="Courier New"/>
              </a:rPr>
              <a:t>foobar</a:t>
            </a:r>
            <a:r>
              <a:rPr lang="en-US" dirty="0" smtClean="0">
                <a:latin typeface="Courier New"/>
                <a:cs typeface="Courier New"/>
              </a:rPr>
              <a:t>}</a:t>
            </a:r>
            <a:r>
              <a:rPr lang="en-US" dirty="0"/>
              <a:t>, |</a:t>
            </a:r>
            <a:r>
              <a:rPr lang="en-US" dirty="0" err="1"/>
              <a:t>S</a:t>
            </a:r>
            <a:r>
              <a:rPr lang="en-US" baseline="-25000" dirty="0" err="1"/>
              <a:t>set</a:t>
            </a:r>
            <a:r>
              <a:rPr lang="en-US" dirty="0"/>
              <a:t>| </a:t>
            </a:r>
            <a:r>
              <a:rPr lang="en-US" dirty="0" smtClean="0"/>
              <a:t>= 3</a:t>
            </a:r>
            <a:endParaRPr lang="en-US" dirty="0"/>
          </a:p>
          <a:p>
            <a:pPr lvl="1"/>
            <a:r>
              <a:rPr lang="en-US" dirty="0" smtClean="0"/>
              <a:t>Also called </a:t>
            </a:r>
            <a:r>
              <a:rPr lang="en-US" i="1" dirty="0" smtClean="0"/>
              <a:t>alphabet</a:t>
            </a:r>
          </a:p>
          <a:p>
            <a:r>
              <a:rPr lang="en-US" dirty="0" smtClean="0"/>
              <a:t>Sequence symbols can also be integers, characters, …</a:t>
            </a:r>
          </a:p>
          <a:p>
            <a:pPr lvl="1"/>
            <a:r>
              <a:rPr lang="en-US" dirty="0" smtClean="0"/>
              <a:t>As long as they are </a:t>
            </a:r>
            <a:r>
              <a:rPr lang="en-US" dirty="0" err="1" smtClean="0"/>
              <a:t>binarized</a:t>
            </a:r>
            <a:r>
              <a:rPr lang="en-US" dirty="0" smtClean="0"/>
              <a:t> to strings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6616" y="2455993"/>
            <a:ext cx="7970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0     1      </a:t>
            </a:r>
            <a:r>
              <a:rPr lang="en-US" sz="105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2     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3     4     5   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6  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171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Wavelet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Introduced in 2003 to represent Compressed Suffix Arrays</a:t>
            </a:r>
          </a:p>
          <a:p>
            <a:r>
              <a:rPr lang="en-US" dirty="0" smtClean="0"/>
              <a:t>Support Access/Rank/Select on sequences on a finite alphabet (of integers)</a:t>
            </a:r>
          </a:p>
          <a:p>
            <a:pPr lvl="1"/>
            <a:r>
              <a:rPr lang="en-US" dirty="0" smtClean="0"/>
              <a:t>Reduces to operations on </a:t>
            </a:r>
            <a:r>
              <a:rPr lang="en-US" dirty="0" err="1" smtClean="0"/>
              <a:t>bitvectors</a:t>
            </a:r>
            <a:r>
              <a:rPr lang="en-US" dirty="0" smtClean="0"/>
              <a:t> by recursively partitioning the alphabet</a:t>
            </a:r>
          </a:p>
          <a:p>
            <a:r>
              <a:rPr lang="en-US" dirty="0" smtClean="0"/>
              <a:t>String sequences can be reduced to integer sequences</a:t>
            </a:r>
          </a:p>
        </p:txBody>
      </p:sp>
    </p:spTree>
    <p:extLst>
      <p:ext uri="{BB962C8B-B14F-4D97-AF65-F5344CB8AC3E}">
        <p14:creationId xmlns:p14="http://schemas.microsoft.com/office/powerpoint/2010/main" val="2682454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4785</TotalTime>
  <Words>1077</Words>
  <Application>Microsoft Macintosh PowerPoint</Application>
  <PresentationFormat>On-screen Show (4:3)</PresentationFormat>
  <Paragraphs>264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The Wavelet Trie: Maintaining an Indexed Sequence of Strings   in Compressed Space</vt:lpstr>
      <vt:lpstr>Disclaimer</vt:lpstr>
      <vt:lpstr>Indexed String Sequences</vt:lpstr>
      <vt:lpstr>Prefix operations</vt:lpstr>
      <vt:lpstr>Example: storing relations</vt:lpstr>
      <vt:lpstr>Dynamic sequences</vt:lpstr>
      <vt:lpstr>Requirements</vt:lpstr>
      <vt:lpstr>Some notation</vt:lpstr>
      <vt:lpstr>Wavelet Trees</vt:lpstr>
      <vt:lpstr>Wavelet Trees</vt:lpstr>
      <vt:lpstr>Wavelet Trees</vt:lpstr>
      <vt:lpstr>The Wavelet Trie</vt:lpstr>
      <vt:lpstr>Wavelet Trie: Construction</vt:lpstr>
      <vt:lpstr>Wavelet Trie: Construction</vt:lpstr>
      <vt:lpstr>Wavelet Trie: Access</vt:lpstr>
      <vt:lpstr>Wavelet Trie: Select</vt:lpstr>
      <vt:lpstr>Wavelet Trie: Append</vt:lpstr>
      <vt:lpstr>Space analysis</vt:lpstr>
      <vt:lpstr>Operations time complexity</vt:lpstr>
      <vt:lpstr>Thanks for your attention!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Giuseppe Ottaviano</dc:creator>
  <cp:lastModifiedBy>Giuseppe Ottaviano</cp:lastModifiedBy>
  <cp:revision>66</cp:revision>
  <dcterms:created xsi:type="dcterms:W3CDTF">2012-05-19T19:34:37Z</dcterms:created>
  <dcterms:modified xsi:type="dcterms:W3CDTF">2012-05-24T00:34:37Z</dcterms:modified>
</cp:coreProperties>
</file>